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3" r:id="rId4"/>
    <p:sldId id="258" r:id="rId5"/>
    <p:sldId id="264" r:id="rId6"/>
    <p:sldId id="262" r:id="rId7"/>
    <p:sldId id="267" r:id="rId8"/>
    <p:sldId id="268" r:id="rId9"/>
    <p:sldId id="266" r:id="rId10"/>
    <p:sldId id="270" r:id="rId11"/>
    <p:sldId id="265" r:id="rId12"/>
    <p:sldId id="271" r:id="rId13"/>
    <p:sldId id="272" r:id="rId14"/>
    <p:sldId id="260" r:id="rId15"/>
  </p:sldIdLst>
  <p:sldSz cx="18288000" cy="10287000"/>
  <p:notesSz cx="6858000" cy="9144000"/>
  <p:embeddedFontLst>
    <p:embeddedFont>
      <p:font typeface="Inter Bold" panose="020B0604020202020204" charset="0"/>
      <p:regular r:id="rId17"/>
    </p:embeddedFont>
    <p:embeddedFont>
      <p:font typeface="League Spartan" panose="020B0604020202020204" charset="0"/>
      <p:regular r:id="rId18"/>
    </p:embeddedFont>
    <p:embeddedFont>
      <p:font typeface="Montserrat Italic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1117" autoAdjust="0"/>
  </p:normalViewPr>
  <p:slideViewPr>
    <p:cSldViewPr>
      <p:cViewPr varScale="1">
        <p:scale>
          <a:sx n="53" d="100"/>
          <a:sy n="53" d="100"/>
        </p:scale>
        <p:origin x="17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14297-00C7-4D06-99E7-60530A50C174}" type="datetimeFigureOut">
              <a:rPr lang="nl-BE" smtClean="0"/>
              <a:t>30/09/2024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B4675-DACA-48E4-8ECA-7DDBACEBD2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955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</a:t>
            </a:r>
            <a:r>
              <a:rPr lang="nl-NL" b="1" dirty="0"/>
              <a:t>Maaltijdboxen</a:t>
            </a:r>
            <a:r>
              <a:rPr lang="nl-NL" dirty="0"/>
              <a:t> met beschadigde of bijna vervallen producten zoals ‘</a:t>
            </a:r>
            <a:r>
              <a:rPr lang="nl-NL" dirty="0" err="1"/>
              <a:t>Good</a:t>
            </a:r>
            <a:r>
              <a:rPr lang="nl-NL" dirty="0"/>
              <a:t> Taste, zero Waste’ Lidl, en ‘Zero Waste Box’ van Carrefour</a:t>
            </a:r>
          </a:p>
          <a:p>
            <a:pPr marL="171450" indent="-171450">
              <a:buFontTx/>
              <a:buChar char="-"/>
            </a:pPr>
            <a:r>
              <a:rPr lang="nl-NL" b="1" dirty="0"/>
              <a:t>Voedselrecycling</a:t>
            </a:r>
            <a:r>
              <a:rPr lang="nl-NL" dirty="0"/>
              <a:t>: ‘</a:t>
            </a:r>
            <a:r>
              <a:rPr lang="nl-NL" dirty="0" err="1"/>
              <a:t>From</a:t>
            </a:r>
            <a:r>
              <a:rPr lang="nl-NL" dirty="0"/>
              <a:t> waste </a:t>
            </a:r>
            <a:r>
              <a:rPr lang="nl-NL" dirty="0" err="1"/>
              <a:t>to</a:t>
            </a:r>
            <a:r>
              <a:rPr lang="nl-NL" dirty="0"/>
              <a:t> taste’-soepen en ‘Sapjes’ van Delhaize, </a:t>
            </a:r>
            <a:r>
              <a:rPr lang="nl-NL" dirty="0" err="1"/>
              <a:t>envie</a:t>
            </a:r>
            <a:r>
              <a:rPr lang="nl-NL" dirty="0"/>
              <a:t>-soepen van Colruyt. Betrekt ook andere actoren in de keten.</a:t>
            </a:r>
          </a:p>
          <a:p>
            <a:pPr marL="171450" indent="-171450">
              <a:buFontTx/>
              <a:buChar char="-"/>
            </a:pPr>
            <a:r>
              <a:rPr lang="nl-NL" b="1" dirty="0"/>
              <a:t>Donaties aan voedselbanken</a:t>
            </a:r>
            <a:r>
              <a:rPr lang="nl-NL" dirty="0"/>
              <a:t>: alle supermarkten</a:t>
            </a:r>
          </a:p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B4675-DACA-48E4-8ECA-7DDBACEBD25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980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BE" dirty="0"/>
              <a:t>Eén opvallende plaats</a:t>
            </a:r>
          </a:p>
          <a:p>
            <a:pPr marL="171450" indent="-171450">
              <a:buFontTx/>
              <a:buChar char="-"/>
            </a:pPr>
            <a:endParaRPr lang="nl-BE" dirty="0"/>
          </a:p>
          <a:p>
            <a:pPr marL="171450" indent="-171450">
              <a:buFontTx/>
              <a:buChar char="-"/>
            </a:pPr>
            <a:r>
              <a:rPr lang="nl-NL" dirty="0" err="1"/>
              <a:t>Labelling</a:t>
            </a:r>
            <a:endParaRPr lang="nl-BE" dirty="0"/>
          </a:p>
          <a:p>
            <a:pPr marL="171450" indent="-171450">
              <a:buFontTx/>
              <a:buChar char="-"/>
            </a:pPr>
            <a:endParaRPr lang="nl-BE" dirty="0"/>
          </a:p>
          <a:p>
            <a:pPr marL="171450" indent="-171450">
              <a:buFontTx/>
              <a:buChar char="-"/>
            </a:pPr>
            <a:r>
              <a:rPr lang="nl-BE" dirty="0"/>
              <a:t>Informatie over houdbaarheid</a:t>
            </a:r>
          </a:p>
          <a:p>
            <a:pPr marL="171450" indent="-171450">
              <a:buFontTx/>
              <a:buChar char="-"/>
            </a:pPr>
            <a:endParaRPr lang="nl-BE" dirty="0"/>
          </a:p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B4675-DACA-48E4-8ECA-7DDBACEBD25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5068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</a:t>
            </a:r>
            <a:r>
              <a:rPr lang="nl-NL" b="1" dirty="0"/>
              <a:t>Maaltijdboxen</a:t>
            </a:r>
            <a:r>
              <a:rPr lang="nl-NL" dirty="0"/>
              <a:t> met beschadigde of bijna vervallen producten zoals ‘</a:t>
            </a:r>
            <a:r>
              <a:rPr lang="nl-NL" dirty="0" err="1"/>
              <a:t>Good</a:t>
            </a:r>
            <a:r>
              <a:rPr lang="nl-NL" dirty="0"/>
              <a:t> Taste, zero Waste’ Lidl, en ‘Zero Waste Box’ van Carrefour</a:t>
            </a:r>
          </a:p>
          <a:p>
            <a:pPr marL="171450" indent="-171450">
              <a:buFontTx/>
              <a:buChar char="-"/>
            </a:pPr>
            <a:r>
              <a:rPr lang="nl-NL" b="1" dirty="0"/>
              <a:t>Voedselrecycling</a:t>
            </a:r>
            <a:r>
              <a:rPr lang="nl-NL" dirty="0"/>
              <a:t>: ‘</a:t>
            </a:r>
            <a:r>
              <a:rPr lang="nl-NL" dirty="0" err="1"/>
              <a:t>From</a:t>
            </a:r>
            <a:r>
              <a:rPr lang="nl-NL" dirty="0"/>
              <a:t> waste </a:t>
            </a:r>
            <a:r>
              <a:rPr lang="nl-NL" dirty="0" err="1"/>
              <a:t>to</a:t>
            </a:r>
            <a:r>
              <a:rPr lang="nl-NL" dirty="0"/>
              <a:t> taste’-soepen en ‘Sapjes’ van Delhaize, </a:t>
            </a:r>
            <a:r>
              <a:rPr lang="nl-NL" dirty="0" err="1"/>
              <a:t>envie</a:t>
            </a:r>
            <a:r>
              <a:rPr lang="nl-NL" dirty="0"/>
              <a:t>-soepen van Colruyt. Betrekt ook andere actoren in de keten.</a:t>
            </a:r>
          </a:p>
          <a:p>
            <a:pPr marL="171450" indent="-171450">
              <a:buFontTx/>
              <a:buChar char="-"/>
            </a:pPr>
            <a:r>
              <a:rPr lang="nl-NL" b="1" dirty="0"/>
              <a:t>Donaties aan voedselbanken</a:t>
            </a:r>
            <a:r>
              <a:rPr lang="nl-NL" dirty="0"/>
              <a:t>: alle supermarkten</a:t>
            </a:r>
          </a:p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B4675-DACA-48E4-8ECA-7DDBACEBD25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53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kolto.be/" TargetMode="External"/><Relationship Id="rId2" Type="http://schemas.openxmlformats.org/officeDocument/2006/relationships/hyperlink" Target="mailto:maarten.corten@rikolto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HfcuNdQSLI?feature=oembe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642227" cy="10890020"/>
            <a:chOff x="0" y="0"/>
            <a:chExt cx="1486019" cy="2868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6019" cy="2868153"/>
            </a:xfrm>
            <a:custGeom>
              <a:avLst/>
              <a:gdLst/>
              <a:ahLst/>
              <a:cxnLst/>
              <a:rect l="l" t="t" r="r" b="b"/>
              <a:pathLst>
                <a:path w="1486019" h="2868153">
                  <a:moveTo>
                    <a:pt x="0" y="0"/>
                  </a:moveTo>
                  <a:lnTo>
                    <a:pt x="1486019" y="0"/>
                  </a:lnTo>
                  <a:lnTo>
                    <a:pt x="1486019" y="2868153"/>
                  </a:lnTo>
                  <a:lnTo>
                    <a:pt x="0" y="28681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86019" cy="2906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1530" y="3118180"/>
            <a:ext cx="3873427" cy="3855574"/>
            <a:chOff x="0" y="0"/>
            <a:chExt cx="5164569" cy="51407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164569" cy="5140766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7938" tIns="57938" rIns="57938" bIns="57938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71807" y="977921"/>
              <a:ext cx="4620955" cy="335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11"/>
                </a:lnSpc>
              </a:pPr>
              <a:r>
                <a:rPr lang="en-US" sz="6894" dirty="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6894" dirty="0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91530" y="6564444"/>
            <a:ext cx="1763374" cy="396759"/>
          </a:xfrm>
          <a:custGeom>
            <a:avLst/>
            <a:gdLst/>
            <a:ahLst/>
            <a:cxnLst/>
            <a:rect l="l" t="t" r="r" b="b"/>
            <a:pathLst>
              <a:path w="1763374" h="396759">
                <a:moveTo>
                  <a:pt x="0" y="0"/>
                </a:moveTo>
                <a:lnTo>
                  <a:pt x="1763374" y="0"/>
                </a:lnTo>
                <a:lnTo>
                  <a:pt x="1763374" y="396759"/>
                </a:lnTo>
                <a:lnTo>
                  <a:pt x="0" y="396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729859" y="9409664"/>
            <a:ext cx="1298289" cy="507631"/>
          </a:xfrm>
          <a:custGeom>
            <a:avLst/>
            <a:gdLst/>
            <a:ahLst/>
            <a:cxnLst/>
            <a:rect l="l" t="t" r="r" b="b"/>
            <a:pathLst>
              <a:path w="1298289" h="507631">
                <a:moveTo>
                  <a:pt x="0" y="0"/>
                </a:moveTo>
                <a:lnTo>
                  <a:pt x="1298289" y="0"/>
                </a:lnTo>
                <a:lnTo>
                  <a:pt x="1298289" y="507631"/>
                </a:lnTo>
                <a:lnTo>
                  <a:pt x="0" y="50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>
            <a:off x="2489238" y="9407599"/>
            <a:ext cx="2427126" cy="509696"/>
          </a:xfrm>
          <a:custGeom>
            <a:avLst/>
            <a:gdLst/>
            <a:ahLst/>
            <a:cxnLst/>
            <a:rect l="l" t="t" r="r" b="b"/>
            <a:pathLst>
              <a:path w="2427126" h="509696">
                <a:moveTo>
                  <a:pt x="0" y="0"/>
                </a:moveTo>
                <a:lnTo>
                  <a:pt x="2427125" y="0"/>
                </a:lnTo>
                <a:lnTo>
                  <a:pt x="2427125" y="509696"/>
                </a:lnTo>
                <a:lnTo>
                  <a:pt x="0" y="50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>
            <a:off x="862378" y="8666825"/>
            <a:ext cx="999448" cy="500923"/>
          </a:xfrm>
          <a:custGeom>
            <a:avLst/>
            <a:gdLst/>
            <a:ahLst/>
            <a:cxnLst/>
            <a:rect l="l" t="t" r="r" b="b"/>
            <a:pathLst>
              <a:path w="999448" h="500923">
                <a:moveTo>
                  <a:pt x="0" y="0"/>
                </a:moveTo>
                <a:lnTo>
                  <a:pt x="999448" y="0"/>
                </a:lnTo>
                <a:lnTo>
                  <a:pt x="999448" y="500923"/>
                </a:lnTo>
                <a:lnTo>
                  <a:pt x="0" y="500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3211903" y="8508205"/>
            <a:ext cx="981795" cy="818162"/>
          </a:xfrm>
          <a:custGeom>
            <a:avLst/>
            <a:gdLst/>
            <a:ahLst/>
            <a:cxnLst/>
            <a:rect l="l" t="t" r="r" b="b"/>
            <a:pathLst>
              <a:path w="981795" h="818162">
                <a:moveTo>
                  <a:pt x="0" y="0"/>
                </a:moveTo>
                <a:lnTo>
                  <a:pt x="981795" y="0"/>
                </a:lnTo>
                <a:lnTo>
                  <a:pt x="981795" y="818163"/>
                </a:lnTo>
                <a:lnTo>
                  <a:pt x="0" y="818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2793462" y="6547559"/>
            <a:ext cx="1771495" cy="413644"/>
          </a:xfrm>
          <a:custGeom>
            <a:avLst/>
            <a:gdLst/>
            <a:ahLst/>
            <a:cxnLst/>
            <a:rect l="l" t="t" r="r" b="b"/>
            <a:pathLst>
              <a:path w="1771495" h="413644">
                <a:moveTo>
                  <a:pt x="0" y="0"/>
                </a:moveTo>
                <a:lnTo>
                  <a:pt x="1771495" y="0"/>
                </a:lnTo>
                <a:lnTo>
                  <a:pt x="1771495" y="413644"/>
                </a:lnTo>
                <a:lnTo>
                  <a:pt x="0" y="4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6853648" y="2527399"/>
            <a:ext cx="11007514" cy="261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nl-NL" sz="5400" spc="-359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NAAR MINDER VOEDSELVERSPILLING </a:t>
            </a:r>
            <a:br>
              <a:rPr lang="nl-NL" sz="5400" spc="-359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</a:br>
            <a:r>
              <a:rPr lang="nl-NL" sz="5400" spc="-359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MET DE SUPERMARKT</a:t>
            </a:r>
            <a:endParaRPr lang="en-US" sz="5400" spc="-359" dirty="0">
              <a:solidFill>
                <a:srgbClr val="0635C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65142" y="5499354"/>
            <a:ext cx="8511133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8"/>
              </a:lnSpc>
            </a:pPr>
            <a:r>
              <a:rPr lang="en-US" sz="3682" spc="-66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MAARTEN CORTEN - RIKOLTO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390C7E-9487-6A84-A0EF-417E4C41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8" y="53889"/>
            <a:ext cx="4788550" cy="288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D718B8E2-F02E-25EF-B145-01190B7782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4930" y="2611199"/>
            <a:ext cx="14940470" cy="4001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300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boodschappen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van 250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mensen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50 over food waste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Kleinere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porties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voor singles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‘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Gekke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groentjes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’ (+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sensibilisering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)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Snellere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/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Scherpere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/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zichtbare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kortingen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Publicatie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1623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eind</a:t>
            </a: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2024</a:t>
            </a:r>
          </a:p>
        </p:txBody>
      </p:sp>
      <p:pic>
        <p:nvPicPr>
          <p:cNvPr id="15" name="Afbeelding 14" descr="Afbeelding met Dans, dansen, kleding, schoeisel&#10;&#10;Automatisch gegenereerde beschrijving">
            <a:extLst>
              <a:ext uri="{FF2B5EF4-FFF2-40B4-BE49-F238E27FC236}">
                <a16:creationId xmlns:a16="http://schemas.microsoft.com/office/drawing/2014/main" id="{DA7CB41E-8D4D-BEA6-0CBC-BF362A3B8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514397"/>
            <a:ext cx="7150200" cy="4388080"/>
          </a:xfrm>
          <a:prstGeom prst="rect">
            <a:avLst/>
          </a:prstGeom>
        </p:spPr>
      </p:pic>
      <p:pic>
        <p:nvPicPr>
          <p:cNvPr id="18" name="Afbeelding 17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9342F39A-F720-1C5D-4C90-EA99BFABD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Pitch </a:t>
            </a:r>
            <a:r>
              <a:rPr lang="en-US" sz="6500" spc="-117" dirty="0" err="1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jouw</a:t>
            </a: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16731" y="2740655"/>
            <a:ext cx="9091198" cy="5001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4-5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groepen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vzw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FoodGain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Pitch (2 minute)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aan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bestuur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BeHive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Actieplan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Schaalbaar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Meetbaar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What’s in it for them?</a:t>
            </a:r>
          </a:p>
        </p:txBody>
      </p:sp>
      <p:pic>
        <p:nvPicPr>
          <p:cNvPr id="14" name="Afbeelding 13" descr="Afbeelding met kleding, schoeisel, handkar, persoon&#10;&#10;Automatisch gegenereerde beschrijving">
            <a:extLst>
              <a:ext uri="{FF2B5EF4-FFF2-40B4-BE49-F238E27FC236}">
                <a16:creationId xmlns:a16="http://schemas.microsoft.com/office/drawing/2014/main" id="{2575AD49-C9B6-329D-CE4F-FC3385634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" y="2853816"/>
            <a:ext cx="8075214" cy="7945299"/>
          </a:xfrm>
          <a:prstGeom prst="rect">
            <a:avLst/>
          </a:prstGeom>
        </p:spPr>
      </p:pic>
      <p:pic>
        <p:nvPicPr>
          <p:cNvPr id="16" name="Afbeelding 15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A630FBBB-49EC-C523-99B5-344A5CEA7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 err="1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BeHive</a:t>
            </a:r>
            <a:endParaRPr lang="en-US" sz="6500" spc="-117" dirty="0">
              <a:solidFill>
                <a:srgbClr val="0635C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94930" y="2611199"/>
            <a:ext cx="15397670" cy="7002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Discounter</a:t>
            </a: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80% private label</a:t>
            </a: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Kleine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vestigingen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gefranchiseerd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10%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marktaandeel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Loyaal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maar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klein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klantenbestand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moneysavers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Concurrentiële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markt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Belgisch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familiebedrijf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(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Nog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)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geen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deel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van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internationaal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concern</a:t>
            </a:r>
          </a:p>
          <a:p>
            <a:pPr marL="571500" indent="-571500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Focus op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lokale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producten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Wil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een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duurzaam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imago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Om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nieuwe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jonge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stedelijke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klanten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te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bereiken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3576" y="9866704"/>
            <a:ext cx="1906066" cy="201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Bronvermeldingen</a:t>
            </a:r>
            <a:endParaRPr lang="en-US" sz="1623" spc="-29" dirty="0">
              <a:solidFill>
                <a:srgbClr val="0635C9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pic>
        <p:nvPicPr>
          <p:cNvPr id="13" name="Afbeelding 12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33C46486-B5EB-E217-2F48-C3CDC42E2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AFD2A0DD-0567-2B03-9E4E-AFE2CF50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043" y="789457"/>
            <a:ext cx="4940467" cy="38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02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Pitch </a:t>
            </a:r>
            <a:r>
              <a:rPr lang="en-US" sz="6500" spc="-117" dirty="0" err="1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jouw</a:t>
            </a: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16731" y="2740655"/>
            <a:ext cx="9091198" cy="5001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4-5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groepen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NGO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FoodGain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Pitch (2 minute)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aan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bestuur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BeHive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Actieplan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Schaalbaar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Meetbaar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What’s in it for them?</a:t>
            </a:r>
          </a:p>
        </p:txBody>
      </p:sp>
      <p:pic>
        <p:nvPicPr>
          <p:cNvPr id="14" name="Afbeelding 13" descr="Afbeelding met kleding, schoeisel, handkar, persoon&#10;&#10;Automatisch gegenereerde beschrijving">
            <a:extLst>
              <a:ext uri="{FF2B5EF4-FFF2-40B4-BE49-F238E27FC236}">
                <a16:creationId xmlns:a16="http://schemas.microsoft.com/office/drawing/2014/main" id="{2575AD49-C9B6-329D-CE4F-FC3385634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" y="2853816"/>
            <a:ext cx="8075214" cy="7945299"/>
          </a:xfrm>
          <a:prstGeom prst="rect">
            <a:avLst/>
          </a:prstGeom>
        </p:spPr>
      </p:pic>
      <p:pic>
        <p:nvPicPr>
          <p:cNvPr id="16" name="Afbeelding 15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A630FBBB-49EC-C523-99B5-344A5CEA7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0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63814" y="0"/>
            <a:ext cx="8182613" cy="177569"/>
            <a:chOff x="0" y="0"/>
            <a:chExt cx="3047915" cy="661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7915" cy="66142"/>
            </a:xfrm>
            <a:custGeom>
              <a:avLst/>
              <a:gdLst/>
              <a:ahLst/>
              <a:cxnLst/>
              <a:rect l="l" t="t" r="r" b="b"/>
              <a:pathLst>
                <a:path w="3047915" h="66142">
                  <a:moveTo>
                    <a:pt x="0" y="0"/>
                  </a:moveTo>
                  <a:lnTo>
                    <a:pt x="3047915" y="0"/>
                  </a:lnTo>
                  <a:lnTo>
                    <a:pt x="3047915" y="66142"/>
                  </a:lnTo>
                  <a:lnTo>
                    <a:pt x="0" y="66142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7915" cy="85192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61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70399" y="177447"/>
            <a:ext cx="1537530" cy="1528885"/>
            <a:chOff x="0" y="0"/>
            <a:chExt cx="2050041" cy="20385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0041" cy="2038514"/>
              <a:chOff x="0" y="0"/>
              <a:chExt cx="1217120" cy="121027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0277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0277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0277"/>
                    </a:lnTo>
                    <a:lnTo>
                      <a:pt x="0" y="12102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293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7892" y="386798"/>
              <a:ext cx="1834257" cy="1331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2736">
                  <a:solidFill>
                    <a:srgbClr val="0635C9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36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62200" y="4229100"/>
            <a:ext cx="14299650" cy="207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6600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  <a:hlinkClick r:id="rId2"/>
              </a:rPr>
              <a:t>maarten.corten@rikolto.org</a:t>
            </a:r>
            <a:endParaRPr lang="en-US" sz="6600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6600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endParaRPr lang="en-US" sz="6600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947"/>
              </a:lnSpc>
            </a:pPr>
            <a:r>
              <a:rPr lang="en-US" sz="6600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  <a:hlinkClick r:id="rId3"/>
              </a:rPr>
              <a:t>www.rikolto.be</a:t>
            </a:r>
            <a:r>
              <a:rPr lang="en-US" sz="6600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WAT GAAN WE DOEN?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4930" y="2611199"/>
            <a:ext cx="9454070" cy="1500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Resultaten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Superlijst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Milieu 2022</a:t>
            </a:r>
          </a:p>
          <a:p>
            <a:pPr algn="l">
              <a:lnSpc>
                <a:spcPts val="3947"/>
              </a:lnSpc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Mini-workshop: Pitch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jouw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576" y="9866704"/>
            <a:ext cx="1906066" cy="201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 err="1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Bronvermeldingen</a:t>
            </a:r>
            <a:endParaRPr lang="en-US" sz="1623" spc="-29" dirty="0">
              <a:solidFill>
                <a:srgbClr val="0635C9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pic>
        <p:nvPicPr>
          <p:cNvPr id="13" name="Afbeelding 12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C381A01C-FF39-3D90-0E24-F83A42F8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4930" y="2611199"/>
            <a:ext cx="14751822" cy="3501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Actieplan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?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Doelstellingen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definities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,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rapportering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?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Schatting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door 3e?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Prioritering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door 3e?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pic>
        <p:nvPicPr>
          <p:cNvPr id="16" name="Afbeelding 15" descr="Afbeelding met transport, boodschappenkar, handkar, kar&#10;&#10;Automatisch gegenereerde beschrijving">
            <a:extLst>
              <a:ext uri="{FF2B5EF4-FFF2-40B4-BE49-F238E27FC236}">
                <a16:creationId xmlns:a16="http://schemas.microsoft.com/office/drawing/2014/main" id="{7E89EC26-10D3-9F22-1917-88E79C163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3447459"/>
            <a:ext cx="6288546" cy="7139643"/>
          </a:xfrm>
          <a:prstGeom prst="rect">
            <a:avLst/>
          </a:prstGeom>
        </p:spPr>
      </p:pic>
      <p:pic>
        <p:nvPicPr>
          <p:cNvPr id="17" name="Afbeelding 16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C842BA69-9DE7-CCDF-F926-0798F80F2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2">
            <a:extLst>
              <a:ext uri="{FF2B5EF4-FFF2-40B4-BE49-F238E27FC236}">
                <a16:creationId xmlns:a16="http://schemas.microsoft.com/office/drawing/2014/main" id="{6784F5F9-7ABD-B99C-79CC-CFEA1D732779}"/>
              </a:ext>
            </a:extLst>
          </p:cNvPr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5" name="TextBox 10">
            <a:extLst>
              <a:ext uri="{FF2B5EF4-FFF2-40B4-BE49-F238E27FC236}">
                <a16:creationId xmlns:a16="http://schemas.microsoft.com/office/drawing/2014/main" id="{6426CF41-D4FE-9EFB-7125-D3FEDC048D10}"/>
              </a:ext>
            </a:extLst>
          </p:cNvPr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pic>
        <p:nvPicPr>
          <p:cNvPr id="14" name="Afbeelding 13" descr="Afbeelding met tekst, elektronica, schermopname, nummer&#10;&#10;Automatisch gegenereerde beschrijving">
            <a:extLst>
              <a:ext uri="{FF2B5EF4-FFF2-40B4-BE49-F238E27FC236}">
                <a16:creationId xmlns:a16="http://schemas.microsoft.com/office/drawing/2014/main" id="{6135023B-5F3D-6499-6CF3-F859194D7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41023"/>
          <a:stretch/>
        </p:blipFill>
        <p:spPr>
          <a:xfrm>
            <a:off x="3210056" y="2669881"/>
            <a:ext cx="14805901" cy="11449817"/>
          </a:xfrm>
          <a:prstGeom prst="rect">
            <a:avLst/>
          </a:prstGeom>
        </p:spPr>
      </p:pic>
      <p:pic>
        <p:nvPicPr>
          <p:cNvPr id="18" name="Afbeelding 17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AED1AB8D-998E-79E5-7628-9F99CD7A5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5" name="TextBox 10">
            <a:extLst>
              <a:ext uri="{FF2B5EF4-FFF2-40B4-BE49-F238E27FC236}">
                <a16:creationId xmlns:a16="http://schemas.microsoft.com/office/drawing/2014/main" id="{6426CF41-D4FE-9EFB-7125-D3FEDC048D10}"/>
              </a:ext>
            </a:extLst>
          </p:cNvPr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pic>
        <p:nvPicPr>
          <p:cNvPr id="14" name="Afbeelding 13" descr="Afbeelding met tekst, elektronica, schermopname, nummer&#10;&#10;Automatisch gegenereerde beschrijving">
            <a:extLst>
              <a:ext uri="{FF2B5EF4-FFF2-40B4-BE49-F238E27FC236}">
                <a16:creationId xmlns:a16="http://schemas.microsoft.com/office/drawing/2014/main" id="{6135023B-5F3D-6499-6CF3-F859194D7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41023"/>
          <a:stretch/>
        </p:blipFill>
        <p:spPr>
          <a:xfrm>
            <a:off x="4403219" y="2275327"/>
            <a:ext cx="9481557" cy="7332353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B06B9DCE-7410-192B-EBD1-7AA342120B9E}"/>
              </a:ext>
            </a:extLst>
          </p:cNvPr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pic>
        <p:nvPicPr>
          <p:cNvPr id="11" name="Afbeelding 10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AEB4466F-3ADE-36BF-7CA2-6C547B033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69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465E4AAA-5BBB-DB3B-688D-05359B6EBB6A}"/>
              </a:ext>
            </a:extLst>
          </p:cNvPr>
          <p:cNvGrpSpPr/>
          <p:nvPr/>
        </p:nvGrpSpPr>
        <p:grpSpPr>
          <a:xfrm>
            <a:off x="355130" y="1872231"/>
            <a:ext cx="11760670" cy="7064648"/>
            <a:chOff x="355129" y="1872231"/>
            <a:chExt cx="9655649" cy="5800159"/>
          </a:xfrm>
        </p:grpSpPr>
        <p:pic>
          <p:nvPicPr>
            <p:cNvPr id="13" name="Picture 2" descr="Afbeelding">
              <a:extLst>
                <a:ext uri="{FF2B5EF4-FFF2-40B4-BE49-F238E27FC236}">
                  <a16:creationId xmlns:a16="http://schemas.microsoft.com/office/drawing/2014/main" id="{8337BF33-E762-E673-1676-1909B7708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76" y="1939687"/>
              <a:ext cx="3632597" cy="2421731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CF78FF9C-7E7E-138A-7917-313FE0970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" y="4564698"/>
              <a:ext cx="3629025" cy="272176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De concrete acties van Carrefour voor een kleinere afvalberg | Carrefour">
              <a:extLst>
                <a:ext uri="{FF2B5EF4-FFF2-40B4-BE49-F238E27FC236}">
                  <a16:creationId xmlns:a16="http://schemas.microsoft.com/office/drawing/2014/main" id="{8E995685-B6D6-C66B-8E14-459881511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872231"/>
              <a:ext cx="5514978" cy="2757491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2C77636A-71AE-A743-FAB7-0CF05007C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60" y="4914900"/>
              <a:ext cx="5514977" cy="275749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985E0318-7FCB-DEEE-5D33-6505F16BB28E}"/>
              </a:ext>
            </a:extLst>
          </p:cNvPr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3878EF-A48E-9F27-9935-CC03B1C55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957" y="3467099"/>
            <a:ext cx="5435932" cy="36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0D4E56D7-C21A-F7DA-A774-425940ECFA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4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985E0318-7FCB-DEEE-5D33-6505F16BB28E}"/>
              </a:ext>
            </a:extLst>
          </p:cNvPr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F93A109-D901-05A0-49CC-228BC54F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380"/>
          <a:stretch/>
        </p:blipFill>
        <p:spPr>
          <a:xfrm>
            <a:off x="7695643" y="1712006"/>
            <a:ext cx="6300834" cy="292585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8132A9D-0218-52AE-AFD1-38957B198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643" y="4914900"/>
            <a:ext cx="6475170" cy="478251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6AA6FE7-4B89-F618-F9B9-101E5B99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498"/>
          <a:stretch/>
        </p:blipFill>
        <p:spPr>
          <a:xfrm>
            <a:off x="583942" y="1706332"/>
            <a:ext cx="6858000" cy="7844879"/>
          </a:xfrm>
          <a:prstGeom prst="rect">
            <a:avLst/>
          </a:prstGeom>
        </p:spPr>
      </p:pic>
      <p:pic>
        <p:nvPicPr>
          <p:cNvPr id="22" name="Afbeelding 21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EDB6F6F2-DEAD-5B0D-CD36-CF587080F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3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94930" y="2611199"/>
            <a:ext cx="14751822" cy="4001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1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gemeenschappelijke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definitie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(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cfr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. Ladder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Moerman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)</a:t>
            </a: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Geïntegreerd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actieplan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Wees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ambitieus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en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innovatief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Rapporteer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duidelijk</a:t>
            </a:r>
            <a:r>
              <a:rPr lang="en-US" sz="4154" spc="-74" dirty="0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 over </a:t>
            </a:r>
            <a:r>
              <a:rPr lang="en-US" sz="4154" spc="-74" dirty="0" err="1">
                <a:solidFill>
                  <a:srgbClr val="0635C9"/>
                </a:solidFill>
                <a:latin typeface="Inter Bold"/>
                <a:ea typeface="Inter Bold"/>
                <a:cs typeface="Inter Bold"/>
                <a:sym typeface="Inter Bold"/>
              </a:rPr>
              <a:t>ambities</a:t>
            </a: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marL="571500" indent="-571500" algn="l">
              <a:lnSpc>
                <a:spcPts val="3947"/>
              </a:lnSpc>
              <a:buFont typeface="Arial" panose="020B0604020202020204" pitchFamily="34" charset="0"/>
              <a:buChar char="•"/>
            </a:pPr>
            <a:endParaRPr lang="en-US" sz="4154" spc="-74" dirty="0">
              <a:solidFill>
                <a:srgbClr val="0635C9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pic>
        <p:nvPicPr>
          <p:cNvPr id="14" name="Afbeelding 13" descr="Afbeelding met kleding, Menselijk gezicht, tekenfilm, persoon&#10;&#10;Automatisch gegenereerde beschrijving">
            <a:extLst>
              <a:ext uri="{FF2B5EF4-FFF2-40B4-BE49-F238E27FC236}">
                <a16:creationId xmlns:a16="http://schemas.microsoft.com/office/drawing/2014/main" id="{4A52CBAD-E65A-C8E9-D22A-C9D50B3C7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105" y="3148151"/>
            <a:ext cx="4718871" cy="6168353"/>
          </a:xfrm>
          <a:prstGeom prst="rect">
            <a:avLst/>
          </a:prstGeom>
        </p:spPr>
      </p:pic>
      <p:pic>
        <p:nvPicPr>
          <p:cNvPr id="15" name="Afbeelding 14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A707FCA5-7424-4DFE-8503-EB4729EB6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4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2841"/>
            <a:chOff x="0" y="0"/>
            <a:chExt cx="4816593" cy="90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0295"/>
            </a:xfrm>
            <a:custGeom>
              <a:avLst/>
              <a:gdLst/>
              <a:ahLst/>
              <a:cxnLst/>
              <a:rect l="l" t="t" r="r" b="b"/>
              <a:pathLst>
                <a:path w="4816592" h="90295">
                  <a:moveTo>
                    <a:pt x="0" y="0"/>
                  </a:moveTo>
                  <a:lnTo>
                    <a:pt x="4816592" y="0"/>
                  </a:lnTo>
                  <a:lnTo>
                    <a:pt x="4816592" y="90295"/>
                  </a:lnTo>
                  <a:lnTo>
                    <a:pt x="0" y="90295"/>
                  </a:lnTo>
                  <a:close/>
                </a:path>
              </a:pathLst>
            </a:custGeom>
            <a:solidFill>
              <a:srgbClr val="0635C9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8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265580" y="171091"/>
            <a:ext cx="1542349" cy="1535241"/>
            <a:chOff x="0" y="0"/>
            <a:chExt cx="2056466" cy="204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056466" cy="2046988"/>
              <a:chOff x="0" y="0"/>
              <a:chExt cx="1217120" cy="121151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17120" cy="1211511"/>
              </a:xfrm>
              <a:custGeom>
                <a:avLst/>
                <a:gdLst/>
                <a:ahLst/>
                <a:cxnLst/>
                <a:rect l="l" t="t" r="r" b="b"/>
                <a:pathLst>
                  <a:path w="1217120" h="1211511">
                    <a:moveTo>
                      <a:pt x="0" y="0"/>
                    </a:moveTo>
                    <a:lnTo>
                      <a:pt x="1217120" y="0"/>
                    </a:lnTo>
                    <a:lnTo>
                      <a:pt x="1217120" y="1211511"/>
                    </a:lnTo>
                    <a:lnTo>
                      <a:pt x="0" y="1211511"/>
                    </a:lnTo>
                    <a:close/>
                  </a:path>
                </a:pathLst>
              </a:custGeom>
              <a:solidFill>
                <a:srgbClr val="0635C9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217120" cy="1230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16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08230" y="387802"/>
              <a:ext cx="1840006" cy="1338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3"/>
                </a:lnSpc>
              </a:pPr>
              <a:r>
                <a:rPr lang="en-US" sz="2745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FOOD WASTE FEST</a:t>
              </a:r>
              <a:r>
                <a:rPr lang="en-US" sz="2745">
                  <a:solidFill>
                    <a:srgbClr val="1AE5BE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256" y="1090869"/>
            <a:ext cx="1294984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5"/>
              </a:lnSpc>
            </a:pPr>
            <a:r>
              <a:rPr lang="en-US" sz="6500" spc="-117" dirty="0">
                <a:solidFill>
                  <a:srgbClr val="0635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SUPERLIJST MILIEU 2022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985E0318-7FCB-DEEE-5D33-6505F16BB28E}"/>
              </a:ext>
            </a:extLst>
          </p:cNvPr>
          <p:cNvSpPr txBox="1"/>
          <p:nvPr/>
        </p:nvSpPr>
        <p:spPr>
          <a:xfrm>
            <a:off x="263576" y="9866704"/>
            <a:ext cx="5375224" cy="195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42"/>
              </a:lnSpc>
            </a:pPr>
            <a:r>
              <a:rPr lang="en-US" sz="1623" spc="-29" dirty="0">
                <a:solidFill>
                  <a:srgbClr val="0635C9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https://www.superlijst.be/milieu2022</a:t>
            </a:r>
          </a:p>
        </p:txBody>
      </p:sp>
      <p:pic>
        <p:nvPicPr>
          <p:cNvPr id="11" name="Onlinemedia 10" title="Hoe kan mijn supermarkt mij helpen om minder voedsel te verspillen?">
            <a:hlinkClick r:id="" action="ppaction://media"/>
            <a:extLst>
              <a:ext uri="{FF2B5EF4-FFF2-40B4-BE49-F238E27FC236}">
                <a16:creationId xmlns:a16="http://schemas.microsoft.com/office/drawing/2014/main" id="{825FBB66-327F-A600-D4BA-4A4C16C221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97763" y="1946172"/>
            <a:ext cx="13092469" cy="7397245"/>
          </a:xfrm>
          <a:prstGeom prst="rect">
            <a:avLst/>
          </a:prstGeom>
        </p:spPr>
      </p:pic>
      <p:pic>
        <p:nvPicPr>
          <p:cNvPr id="18" name="Afbeelding 17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9283A670-DBF4-5329-C611-4AED2B043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06" y="9417862"/>
            <a:ext cx="2659750" cy="4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9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Aangepast</PresentationFormat>
  <Paragraphs>114</Paragraphs>
  <Slides>14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Aptos</vt:lpstr>
      <vt:lpstr>League Spartan</vt:lpstr>
      <vt:lpstr>Arial</vt:lpstr>
      <vt:lpstr>Montserrat Italics</vt:lpstr>
      <vt:lpstr>Inter Bold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FWF24 PPT WS Template</dc:title>
  <dc:creator>Maarten Corten</dc:creator>
  <cp:lastModifiedBy>Maarten Corten</cp:lastModifiedBy>
  <cp:revision>7</cp:revision>
  <dcterms:created xsi:type="dcterms:W3CDTF">2006-08-16T00:00:00Z</dcterms:created>
  <dcterms:modified xsi:type="dcterms:W3CDTF">2024-09-30T07:48:58Z</dcterms:modified>
  <dc:identifier>DAGFSRPnjcA</dc:identifier>
</cp:coreProperties>
</file>