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9"/>
  </p:notesMasterIdLst>
  <p:sldIdLst>
    <p:sldId id="256" r:id="rId2"/>
    <p:sldId id="261" r:id="rId3"/>
    <p:sldId id="265" r:id="rId4"/>
    <p:sldId id="266" r:id="rId5"/>
    <p:sldId id="257" r:id="rId6"/>
    <p:sldId id="267" r:id="rId7"/>
    <p:sldId id="259" r:id="rId8"/>
    <p:sldId id="301" r:id="rId9"/>
    <p:sldId id="302" r:id="rId10"/>
    <p:sldId id="300" r:id="rId11"/>
    <p:sldId id="271" r:id="rId12"/>
    <p:sldId id="272" r:id="rId13"/>
    <p:sldId id="274" r:id="rId14"/>
    <p:sldId id="342" r:id="rId15"/>
    <p:sldId id="269" r:id="rId16"/>
    <p:sldId id="280" r:id="rId17"/>
    <p:sldId id="303" r:id="rId18"/>
    <p:sldId id="339" r:id="rId19"/>
    <p:sldId id="287" r:id="rId20"/>
    <p:sldId id="277" r:id="rId21"/>
    <p:sldId id="276" r:id="rId22"/>
    <p:sldId id="273" r:id="rId23"/>
    <p:sldId id="286" r:id="rId24"/>
    <p:sldId id="288" r:id="rId25"/>
    <p:sldId id="289" r:id="rId26"/>
    <p:sldId id="310" r:id="rId27"/>
    <p:sldId id="311" r:id="rId28"/>
    <p:sldId id="299" r:id="rId29"/>
    <p:sldId id="297" r:id="rId30"/>
    <p:sldId id="304" r:id="rId31"/>
    <p:sldId id="305" r:id="rId32"/>
    <p:sldId id="323" r:id="rId33"/>
    <p:sldId id="345" r:id="rId34"/>
    <p:sldId id="270" r:id="rId35"/>
    <p:sldId id="344" r:id="rId36"/>
    <p:sldId id="296" r:id="rId37"/>
    <p:sldId id="260" r:id="rId38"/>
  </p:sldIdLst>
  <p:sldSz cx="18288000" cy="10287000"/>
  <p:notesSz cx="6858000" cy="9144000"/>
  <p:embeddedFontLst>
    <p:embeddedFont>
      <p:font typeface="Arimo" panose="020B0604020202020204" charset="0"/>
      <p:regular r:id="rId40"/>
      <p:bold r:id="rId41"/>
      <p:italic r:id="rId42"/>
      <p:boldItalic r:id="rId43"/>
    </p:embeddedFont>
    <p:embeddedFont>
      <p:font typeface="Edmondsans 1" panose="020B0604020202020204" charset="0"/>
      <p:regular r:id="rId44"/>
      <p:bold r:id="rId45"/>
      <p:italic r:id="rId46"/>
      <p:boldItalic r:id="rId47"/>
    </p:embeddedFont>
    <p:embeddedFont>
      <p:font typeface="Edmondsans 2" panose="020B0604020202020204" charset="0"/>
      <p:regular r:id="rId48"/>
      <p:bold r:id="rId49"/>
      <p:italic r:id="rId50"/>
      <p:boldItalic r:id="rId51"/>
    </p:embeddedFont>
    <p:embeddedFont>
      <p:font typeface="Edmondsans 3" panose="020B0604020202020204" charset="0"/>
      <p:regular r:id="rId52"/>
      <p:bold r:id="rId53"/>
      <p:italic r:id="rId54"/>
      <p:boldItalic r:id="rId55"/>
    </p:embeddedFont>
    <p:embeddedFont>
      <p:font typeface="Gotham 1" panose="020B0604020202020204" charset="0"/>
      <p:regular r:id="rId56"/>
      <p:bold r:id="rId57"/>
      <p:italic r:id="rId58"/>
      <p:boldItalic r:id="rId59"/>
    </p:embeddedFont>
    <p:embeddedFont>
      <p:font typeface="Gotham 2" panose="020B0604020202020204" charset="0"/>
      <p:regular r:id="rId60"/>
      <p:bold r:id="rId61"/>
      <p:italic r:id="rId62"/>
      <p:boldItalic r:id="rId63"/>
    </p:embeddedFont>
    <p:embeddedFont>
      <p:font typeface="Gotham 2 Bold" panose="020B0604020202020204" charset="0"/>
      <p:regular r:id="rId64"/>
      <p:bold r:id="rId65"/>
      <p:italic r:id="rId66"/>
      <p:boldItalic r:id="rId67"/>
    </p:embeddedFont>
    <p:embeddedFont>
      <p:font typeface="Gotham 2 Italics" panose="020B0604020202020204" charset="0"/>
      <p:regular r:id="rId68"/>
      <p:bold r:id="rId69"/>
      <p:italic r:id="rId70"/>
      <p:boldItalic r:id="rId71"/>
    </p:embeddedFont>
    <p:embeddedFont>
      <p:font typeface="Gotham Bold" panose="020B0604020202020204" charset="0"/>
      <p:regular r:id="rId72"/>
      <p:bold r:id="rId73"/>
      <p:italic r:id="rId74"/>
      <p:boldItalic r:id="rId75"/>
    </p:embeddedFont>
    <p:embeddedFont>
      <p:font typeface="Inter Bold" panose="020B0604020202020204" charset="0"/>
      <p:regular r:id="rId76"/>
      <p:bold r:id="rId77"/>
    </p:embeddedFont>
    <p:embeddedFont>
      <p:font typeface="League Spartan" panose="020B0604020202020204" charset="0"/>
      <p:regular r:id="rId78"/>
      <p:bold r:id="rId79"/>
    </p:embeddedFont>
    <p:embeddedFont>
      <p:font typeface="Montserrat Italics" panose="020B0604020202020204" charset="0"/>
      <p:regular r:id="rId80"/>
      <p:italic r:id="rId81"/>
    </p:embeddedFont>
    <p:embeddedFont>
      <p:font typeface="One Little Font" panose="020B060402020202020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C9"/>
    <a:srgbClr val="1AE5BE"/>
    <a:srgbClr val="D5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 autoAdjust="0"/>
    <p:restoredTop sz="94756" autoAdjust="0"/>
  </p:normalViewPr>
  <p:slideViewPr>
    <p:cSldViewPr>
      <p:cViewPr>
        <p:scale>
          <a:sx n="25" d="100"/>
          <a:sy n="25" d="100"/>
        </p:scale>
        <p:origin x="52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84" Type="http://schemas.openxmlformats.org/officeDocument/2006/relationships/font" Target="fonts/font45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74" Type="http://schemas.openxmlformats.org/officeDocument/2006/relationships/font" Target="fonts/font35.fntdata"/><Relationship Id="rId79" Type="http://schemas.openxmlformats.org/officeDocument/2006/relationships/font" Target="fonts/font40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font" Target="fonts/font38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80" Type="http://schemas.openxmlformats.org/officeDocument/2006/relationships/font" Target="fonts/font41.fntdata"/><Relationship Id="rId85" Type="http://schemas.openxmlformats.org/officeDocument/2006/relationships/font" Target="fonts/font4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font" Target="fonts/font36.fntdata"/><Relationship Id="rId83" Type="http://schemas.openxmlformats.org/officeDocument/2006/relationships/font" Target="fonts/font4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78" Type="http://schemas.openxmlformats.org/officeDocument/2006/relationships/font" Target="fonts/font39.fntdata"/><Relationship Id="rId81" Type="http://schemas.openxmlformats.org/officeDocument/2006/relationships/font" Target="fonts/font42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font" Target="fonts/font37.fntdata"/><Relationship Id="rId7" Type="http://schemas.openxmlformats.org/officeDocument/2006/relationships/slide" Target="slides/slide6.xml"/><Relationship Id="rId71" Type="http://schemas.openxmlformats.org/officeDocument/2006/relationships/font" Target="fonts/font3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66" Type="http://schemas.openxmlformats.org/officeDocument/2006/relationships/font" Target="fonts/font27.fntdata"/><Relationship Id="rId87" Type="http://schemas.openxmlformats.org/officeDocument/2006/relationships/viewProps" Target="viewProps.xml"/><Relationship Id="rId61" Type="http://schemas.openxmlformats.org/officeDocument/2006/relationships/font" Target="fonts/font22.fntdata"/><Relationship Id="rId82" Type="http://schemas.openxmlformats.org/officeDocument/2006/relationships/font" Target="fonts/font43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AED23-31F6-2D42-B3A2-3CCF6EB62D4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9CA1-34C3-C346-94F9-EE51E3722E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3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1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1AE5B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37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7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4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1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BD829-9DCC-5251-FD5C-FA27468F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AD452-EAF6-D144-4CFA-1331BE850F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DAC7A-2C6F-653B-93BA-AF4C0AE1A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4686C-C2C4-DDAD-F402-C793247B3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9CA1-34C3-C346-94F9-EE51E3722E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2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62DA-3FBB-F97D-5234-396B5E517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AE92F-2ED7-C573-F00B-CC515B5E8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88FA2-C0CE-6495-AE51-F832C4B3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E0BCF-A537-3C26-5490-78109A854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104D8-732E-7FC4-CC89-EFD9E79B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7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C08E-8DB5-25DA-D0C6-D4E999C9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4A21F-A33B-F33D-0675-E390E7F4A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ED4E6-6CB0-8204-B1F6-AC2985F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2BF5-469A-0DC3-FC48-92BADAA2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169F1-DAEB-E5B2-4A61-DEB948D4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A9BD2-5018-CECC-C567-9A01FFF9A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18F54-842B-F470-7E7F-1BDC7ACF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A891B-3706-382D-B396-3BF3DFC0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0BF6A-DE5A-A711-F5C4-3366B1C51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47CAE-131E-A7EE-5683-85AE08E4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6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4400-E775-1519-9DA3-8CFBA4BA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77564-DB39-5C01-E5F3-EC5895958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FC585-6305-A0D0-8CC1-E68FD319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35720-E942-7950-6E9E-D3A725AF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7ACF4-907C-50AB-A6C7-E8942A1E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FDB5-4DC5-CF3D-98C4-271DF73A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5DE88-9BEF-82DD-C286-D6C2B9D0C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646DA-62E6-4632-573F-78B168D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E4693-1393-54FC-A712-4BFC399A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CBFC6-D3D4-4BE0-0F43-975ADCF6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8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2B0A-AC24-AB5C-4E1A-CD00A73A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90FDB-BAFE-A115-C227-C205B728F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0C2D-BE5B-77C4-D84E-563500BB8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7F80B-D35C-F848-D7AC-1BBFED20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C1310-E33D-2EB1-5FAE-753996877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361B7-CFEE-A778-BB69-89A60917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A93B-DF98-689E-5C09-F6D1DB72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346DE-7EC2-C2C4-1A1F-665325795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CFD02-0A0B-EB76-FBD2-050B21BA0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4FA11-37E2-1AF6-CC9F-CC4673673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9992B9-E672-2780-92CD-E43F692F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C4E6A7-ACBA-CCB4-3F1A-DCBCCDAF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2513B-C1E8-3CF8-AEFE-AE2CA93F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07FA0-9FF1-1193-0C1F-F1CE09F5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2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7B33D-144B-2710-8A95-A9DC05B1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7E70E7-4096-EF92-F0AD-A53E3A6B8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8DA94-EA1E-3625-78EB-76574B6F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F2D89-F011-7E5C-290A-B69CF09E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6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E9495-1C85-8DBE-2E86-7E77034F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C70DD5-A345-B82C-ACF2-3C5860A96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365-E62B-1941-B0E7-8C6A33A2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6F34-1206-016F-A9A8-B9E8EE2F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CF47-A903-2419-CFB2-973A2A1E0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A5E6F-6ABE-95AB-87FD-D8EE7CE04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93E27-88A9-8494-3983-A6661D1F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B8E53-0588-F1CF-337B-2E48FC6B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F6D29-9919-61E1-1A52-2122E31E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0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40FD-3B9D-81B2-ED14-0E62B920D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766BC-54AC-1A3A-40C9-E2EF36359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B4C65-DE30-5D26-E47E-644A39256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D94BF-F1B8-3C1E-C23E-BE774122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89A81-E9D4-7241-D6B6-156328F9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27ADF-9791-F52B-68A5-457C4C88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1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BC513-48DA-A2FB-245D-948C498E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4A95-3231-6A5B-D07C-1ACFBF94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3A68-7128-EFAB-9210-4D00401EF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D9B6-313E-3F5B-0FBB-A614CB9A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FE16C-AD4F-C5E1-8ABF-5480F9039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9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4.svg"/><Relationship Id="rId21" Type="http://schemas.openxmlformats.org/officeDocument/2006/relationships/image" Target="../media/image72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hyperlink" Target="https://paul-barford.blogspot.com/2017/04/binning-large-part-of-nations.html" TargetMode="External"/><Relationship Id="rId9" Type="http://schemas.openxmlformats.org/officeDocument/2006/relationships/hyperlink" Target="https://creativecommons.org/licenses/by-nd/3.0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70677&amp;picture=cartoon-eyes" TargetMode="External"/><Relationship Id="rId3" Type="http://schemas.openxmlformats.org/officeDocument/2006/relationships/image" Target="../media/image100.jp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/3.0/" TargetMode="External"/><Relationship Id="rId11" Type="http://schemas.openxmlformats.org/officeDocument/2006/relationships/hyperlink" Target="https://pixabay.com/en/meat-food-bbq-fried-meat-1155132/" TargetMode="External"/><Relationship Id="rId5" Type="http://schemas.openxmlformats.org/officeDocument/2006/relationships/hyperlink" Target="https://freepngimg.com/png/80389-concept-human-mind-creativity-behavior-communication" TargetMode="External"/><Relationship Id="rId10" Type="http://schemas.openxmlformats.org/officeDocument/2006/relationships/image" Target="../media/image103.jpg"/><Relationship Id="rId4" Type="http://schemas.openxmlformats.org/officeDocument/2006/relationships/hyperlink" Target="https://www.publicdomainpictures.net/en/view-image.php?image=254411&amp;picture=single-carrot" TargetMode="External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.instagram.com/?u=https%3A%2F%2Flinktr.ee%2Fvojtechvegh&amp;e=AT09tqmpmeZz_vH7YevLwJkpZaJ-RVkDrt414xKOEadAZ3JP-qPjVLc5iHigTYT_81VZ9BmMMAwFevBMv6lcWdxI0_fhgWlW18eEWA" TargetMode="External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642227" cy="10890020"/>
            <a:chOff x="0" y="0"/>
            <a:chExt cx="1486019" cy="2868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6019" cy="2868153"/>
            </a:xfrm>
            <a:custGeom>
              <a:avLst/>
              <a:gdLst/>
              <a:ahLst/>
              <a:cxnLst/>
              <a:rect l="l" t="t" r="r" b="b"/>
              <a:pathLst>
                <a:path w="1486019" h="2868153">
                  <a:moveTo>
                    <a:pt x="0" y="0"/>
                  </a:moveTo>
                  <a:lnTo>
                    <a:pt x="1486019" y="0"/>
                  </a:lnTo>
                  <a:lnTo>
                    <a:pt x="1486019" y="2868153"/>
                  </a:lnTo>
                  <a:lnTo>
                    <a:pt x="0" y="2868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86019" cy="2906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530" y="3118180"/>
            <a:ext cx="3873427" cy="3855574"/>
            <a:chOff x="0" y="0"/>
            <a:chExt cx="5164569" cy="51407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164569" cy="5140766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7938" tIns="57938" rIns="57938" bIns="57938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71807" y="977921"/>
              <a:ext cx="4620955" cy="335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11"/>
                </a:lnSpc>
              </a:pPr>
              <a:r>
                <a:rPr lang="en-US" sz="689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6894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91530" y="6564444"/>
            <a:ext cx="1763374" cy="396759"/>
          </a:xfrm>
          <a:custGeom>
            <a:avLst/>
            <a:gdLst/>
            <a:ahLst/>
            <a:cxnLst/>
            <a:rect l="l" t="t" r="r" b="b"/>
            <a:pathLst>
              <a:path w="1763374" h="396759">
                <a:moveTo>
                  <a:pt x="0" y="0"/>
                </a:moveTo>
                <a:lnTo>
                  <a:pt x="1763374" y="0"/>
                </a:lnTo>
                <a:lnTo>
                  <a:pt x="1763374" y="396759"/>
                </a:lnTo>
                <a:lnTo>
                  <a:pt x="0" y="396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29859" y="9409664"/>
            <a:ext cx="1298289" cy="507631"/>
          </a:xfrm>
          <a:custGeom>
            <a:avLst/>
            <a:gdLst/>
            <a:ahLst/>
            <a:cxnLst/>
            <a:rect l="l" t="t" r="r" b="b"/>
            <a:pathLst>
              <a:path w="1298289" h="507631">
                <a:moveTo>
                  <a:pt x="0" y="0"/>
                </a:moveTo>
                <a:lnTo>
                  <a:pt x="1298289" y="0"/>
                </a:lnTo>
                <a:lnTo>
                  <a:pt x="1298289" y="507631"/>
                </a:lnTo>
                <a:lnTo>
                  <a:pt x="0" y="50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89238" y="9407599"/>
            <a:ext cx="2427126" cy="509696"/>
          </a:xfrm>
          <a:custGeom>
            <a:avLst/>
            <a:gdLst/>
            <a:ahLst/>
            <a:cxnLst/>
            <a:rect l="l" t="t" r="r" b="b"/>
            <a:pathLst>
              <a:path w="2427126" h="509696">
                <a:moveTo>
                  <a:pt x="0" y="0"/>
                </a:moveTo>
                <a:lnTo>
                  <a:pt x="2427125" y="0"/>
                </a:lnTo>
                <a:lnTo>
                  <a:pt x="2427125" y="509696"/>
                </a:lnTo>
                <a:lnTo>
                  <a:pt x="0" y="50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2378" y="8666825"/>
            <a:ext cx="999448" cy="500923"/>
          </a:xfrm>
          <a:custGeom>
            <a:avLst/>
            <a:gdLst/>
            <a:ahLst/>
            <a:cxnLst/>
            <a:rect l="l" t="t" r="r" b="b"/>
            <a:pathLst>
              <a:path w="999448" h="500923">
                <a:moveTo>
                  <a:pt x="0" y="0"/>
                </a:moveTo>
                <a:lnTo>
                  <a:pt x="999448" y="0"/>
                </a:lnTo>
                <a:lnTo>
                  <a:pt x="999448" y="500923"/>
                </a:lnTo>
                <a:lnTo>
                  <a:pt x="0" y="50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11903" y="8508205"/>
            <a:ext cx="981795" cy="818162"/>
          </a:xfrm>
          <a:custGeom>
            <a:avLst/>
            <a:gdLst/>
            <a:ahLst/>
            <a:cxnLst/>
            <a:rect l="l" t="t" r="r" b="b"/>
            <a:pathLst>
              <a:path w="981795" h="818162">
                <a:moveTo>
                  <a:pt x="0" y="0"/>
                </a:moveTo>
                <a:lnTo>
                  <a:pt x="981795" y="0"/>
                </a:lnTo>
                <a:lnTo>
                  <a:pt x="981795" y="818163"/>
                </a:lnTo>
                <a:lnTo>
                  <a:pt x="0" y="818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793462" y="6547559"/>
            <a:ext cx="1771495" cy="413644"/>
          </a:xfrm>
          <a:custGeom>
            <a:avLst/>
            <a:gdLst/>
            <a:ahLst/>
            <a:cxnLst/>
            <a:rect l="l" t="t" r="r" b="b"/>
            <a:pathLst>
              <a:path w="1771495" h="413644">
                <a:moveTo>
                  <a:pt x="0" y="0"/>
                </a:moveTo>
                <a:lnTo>
                  <a:pt x="1771495" y="0"/>
                </a:lnTo>
                <a:lnTo>
                  <a:pt x="1771495" y="413644"/>
                </a:lnTo>
                <a:lnTo>
                  <a:pt x="0" y="4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804095" y="2555326"/>
            <a:ext cx="11226156" cy="2215991"/>
          </a:xfrm>
          <a:prstGeom prst="rect">
            <a:avLst/>
          </a:prstGeom>
          <a:solidFill>
            <a:srgbClr val="D5E1FC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Van </a:t>
            </a:r>
            <a:r>
              <a:rPr lang="en-US" sz="7200" spc="-359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Verspilling</a:t>
            </a:r>
            <a:r>
              <a:rPr lang="en-US" sz="72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7200" spc="-359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Naar</a:t>
            </a:r>
            <a:endParaRPr lang="en-US" sz="7200" spc="-359" dirty="0">
              <a:solidFill>
                <a:srgbClr val="0635C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r>
              <a:rPr lang="en-US" sz="72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Kansen In De </a:t>
            </a:r>
            <a:r>
              <a:rPr lang="en-US" sz="7200" spc="-359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Horeca</a:t>
            </a:r>
            <a:endParaRPr lang="en-US" sz="7200" spc="-359" dirty="0">
              <a:solidFill>
                <a:srgbClr val="0635C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65142" y="5499354"/>
            <a:ext cx="851113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8"/>
              </a:lnSpc>
            </a:pPr>
            <a:r>
              <a:rPr lang="en-US" sz="3682" spc="-66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Gerum Dujardin, </a:t>
            </a:r>
            <a:r>
              <a:rPr lang="en-US" sz="3682" spc="-66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Foodwin</a:t>
            </a:r>
            <a:endParaRPr lang="en-US" sz="3682" spc="-66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6329D9B-32C3-ED96-73FD-903434BAAA68}"/>
              </a:ext>
            </a:extLst>
          </p:cNvPr>
          <p:cNvGrpSpPr/>
          <p:nvPr/>
        </p:nvGrpSpPr>
        <p:grpSpPr>
          <a:xfrm>
            <a:off x="729859" y="960632"/>
            <a:ext cx="3835098" cy="1184823"/>
            <a:chOff x="0" y="0"/>
            <a:chExt cx="4248404" cy="965547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0BC0C20-6863-3D7A-E86D-574698EEF04C}"/>
                </a:ext>
              </a:extLst>
            </p:cNvPr>
            <p:cNvSpPr/>
            <p:nvPr/>
          </p:nvSpPr>
          <p:spPr>
            <a:xfrm>
              <a:off x="0" y="0"/>
              <a:ext cx="4248404" cy="965581"/>
            </a:xfrm>
            <a:custGeom>
              <a:avLst/>
              <a:gdLst/>
              <a:ahLst/>
              <a:cxnLst/>
              <a:rect l="l" t="t" r="r" b="b"/>
              <a:pathLst>
                <a:path w="4248404" h="965581">
                  <a:moveTo>
                    <a:pt x="0" y="0"/>
                  </a:moveTo>
                  <a:lnTo>
                    <a:pt x="4248404" y="0"/>
                  </a:lnTo>
                  <a:lnTo>
                    <a:pt x="4248404" y="965581"/>
                  </a:lnTo>
                  <a:lnTo>
                    <a:pt x="0" y="965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3" b="-1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92976">
            <a:off x="10678148" y="7832581"/>
            <a:ext cx="1593902" cy="450277"/>
          </a:xfrm>
          <a:custGeom>
            <a:avLst/>
            <a:gdLst/>
            <a:ahLst/>
            <a:cxnLst/>
            <a:rect l="l" t="t" r="r" b="b"/>
            <a:pathLst>
              <a:path w="1593902" h="450277">
                <a:moveTo>
                  <a:pt x="0" y="0"/>
                </a:moveTo>
                <a:lnTo>
                  <a:pt x="1593902" y="0"/>
                </a:lnTo>
                <a:lnTo>
                  <a:pt x="1593902" y="450277"/>
                </a:lnTo>
                <a:lnTo>
                  <a:pt x="0" y="450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950418" y="4764508"/>
            <a:ext cx="5002747" cy="3333080"/>
          </a:xfrm>
          <a:custGeom>
            <a:avLst/>
            <a:gdLst/>
            <a:ahLst/>
            <a:cxnLst/>
            <a:rect l="l" t="t" r="r" b="b"/>
            <a:pathLst>
              <a:path w="5002747" h="3333080">
                <a:moveTo>
                  <a:pt x="0" y="0"/>
                </a:moveTo>
                <a:lnTo>
                  <a:pt x="5002747" y="0"/>
                </a:lnTo>
                <a:lnTo>
                  <a:pt x="5002747" y="3333080"/>
                </a:lnTo>
                <a:lnTo>
                  <a:pt x="0" y="3333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84452" y="2926362"/>
            <a:ext cx="4275159" cy="2992611"/>
          </a:xfrm>
          <a:custGeom>
            <a:avLst/>
            <a:gdLst/>
            <a:ahLst/>
            <a:cxnLst/>
            <a:rect l="l" t="t" r="r" b="b"/>
            <a:pathLst>
              <a:path w="4275159" h="2992611">
                <a:moveTo>
                  <a:pt x="0" y="0"/>
                </a:moveTo>
                <a:lnTo>
                  <a:pt x="4275159" y="0"/>
                </a:lnTo>
                <a:lnTo>
                  <a:pt x="4275159" y="2992612"/>
                </a:lnTo>
                <a:lnTo>
                  <a:pt x="0" y="2992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8202" y="5286332"/>
            <a:ext cx="3656725" cy="2450006"/>
          </a:xfrm>
          <a:custGeom>
            <a:avLst/>
            <a:gdLst/>
            <a:ahLst/>
            <a:cxnLst/>
            <a:rect l="l" t="t" r="r" b="b"/>
            <a:pathLst>
              <a:path w="3656725" h="2450006">
                <a:moveTo>
                  <a:pt x="0" y="0"/>
                </a:moveTo>
                <a:lnTo>
                  <a:pt x="3656725" y="0"/>
                </a:lnTo>
                <a:lnTo>
                  <a:pt x="3656725" y="2450005"/>
                </a:lnTo>
                <a:lnTo>
                  <a:pt x="0" y="24500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8202" y="2779680"/>
            <a:ext cx="3561310" cy="2363820"/>
          </a:xfrm>
          <a:custGeom>
            <a:avLst/>
            <a:gdLst/>
            <a:ahLst/>
            <a:cxnLst/>
            <a:rect l="l" t="t" r="r" b="b"/>
            <a:pathLst>
              <a:path w="3561310" h="2363820">
                <a:moveTo>
                  <a:pt x="0" y="0"/>
                </a:moveTo>
                <a:lnTo>
                  <a:pt x="3561311" y="0"/>
                </a:lnTo>
                <a:lnTo>
                  <a:pt x="3561311" y="2363820"/>
                </a:lnTo>
                <a:lnTo>
                  <a:pt x="0" y="2363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43917" y="4422668"/>
            <a:ext cx="5224117" cy="4679329"/>
          </a:xfrm>
          <a:custGeom>
            <a:avLst/>
            <a:gdLst/>
            <a:ahLst/>
            <a:cxnLst/>
            <a:rect l="l" t="t" r="r" b="b"/>
            <a:pathLst>
              <a:path w="5224117" h="4679329">
                <a:moveTo>
                  <a:pt x="0" y="0"/>
                </a:moveTo>
                <a:lnTo>
                  <a:pt x="5224117" y="0"/>
                </a:lnTo>
                <a:lnTo>
                  <a:pt x="5224117" y="4679329"/>
                </a:lnTo>
                <a:lnTo>
                  <a:pt x="0" y="46793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001" r="-132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68604" y="3024824"/>
            <a:ext cx="4972340" cy="2898913"/>
          </a:xfrm>
          <a:custGeom>
            <a:avLst/>
            <a:gdLst/>
            <a:ahLst/>
            <a:cxnLst/>
            <a:rect l="l" t="t" r="r" b="b"/>
            <a:pathLst>
              <a:path w="4972340" h="2898913">
                <a:moveTo>
                  <a:pt x="0" y="0"/>
                </a:moveTo>
                <a:lnTo>
                  <a:pt x="4972340" y="0"/>
                </a:lnTo>
                <a:lnTo>
                  <a:pt x="4972340" y="2898913"/>
                </a:lnTo>
                <a:lnTo>
                  <a:pt x="0" y="2898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563413" flipV="1">
            <a:off x="6454258" y="7832581"/>
            <a:ext cx="1593902" cy="450277"/>
          </a:xfrm>
          <a:custGeom>
            <a:avLst/>
            <a:gdLst/>
            <a:ahLst/>
            <a:cxnLst/>
            <a:rect l="l" t="t" r="r" b="b"/>
            <a:pathLst>
              <a:path w="1593902" h="450277">
                <a:moveTo>
                  <a:pt x="0" y="450277"/>
                </a:moveTo>
                <a:lnTo>
                  <a:pt x="1593902" y="450277"/>
                </a:lnTo>
                <a:lnTo>
                  <a:pt x="1593902" y="0"/>
                </a:lnTo>
                <a:lnTo>
                  <a:pt x="0" y="0"/>
                </a:lnTo>
                <a:lnTo>
                  <a:pt x="0" y="45027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srgbClr val="1AE5BE"/>
              </a:solidFill>
              <a:highlight>
                <a:srgbClr val="1AE5BE"/>
              </a:highlight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916288" y="3024824"/>
            <a:ext cx="4782636" cy="3479368"/>
          </a:xfrm>
          <a:custGeom>
            <a:avLst/>
            <a:gdLst/>
            <a:ahLst/>
            <a:cxnLst/>
            <a:rect l="l" t="t" r="r" b="b"/>
            <a:pathLst>
              <a:path w="4782636" h="3479368">
                <a:moveTo>
                  <a:pt x="0" y="0"/>
                </a:moveTo>
                <a:lnTo>
                  <a:pt x="4782636" y="0"/>
                </a:lnTo>
                <a:lnTo>
                  <a:pt x="4782636" y="3479367"/>
                </a:lnTo>
                <a:lnTo>
                  <a:pt x="0" y="34793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67919" y="2091834"/>
            <a:ext cx="2612058" cy="2612058"/>
          </a:xfrm>
          <a:custGeom>
            <a:avLst/>
            <a:gdLst/>
            <a:ahLst/>
            <a:cxnLst/>
            <a:rect l="l" t="t" r="r" b="b"/>
            <a:pathLst>
              <a:path w="2612058" h="2612058">
                <a:moveTo>
                  <a:pt x="0" y="0"/>
                </a:moveTo>
                <a:lnTo>
                  <a:pt x="2612058" y="0"/>
                </a:lnTo>
                <a:lnTo>
                  <a:pt x="2612058" y="2612059"/>
                </a:lnTo>
                <a:lnTo>
                  <a:pt x="0" y="2612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220850" y="8154799"/>
            <a:ext cx="5297383" cy="73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2"/>
              </a:lnSpc>
            </a:pPr>
            <a:r>
              <a:rPr lang="en-US" sz="4318" spc="-43" dirty="0" err="1">
                <a:solidFill>
                  <a:srgbClr val="1AE5BE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Geen</a:t>
            </a:r>
            <a:r>
              <a:rPr lang="en-US" sz="4318" spc="-43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4318" spc="-43" dirty="0" err="1">
                <a:solidFill>
                  <a:srgbClr val="1AE5BE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voedselverspilling</a:t>
            </a:r>
            <a:endParaRPr lang="en-US" sz="4318" spc="-43" dirty="0">
              <a:solidFill>
                <a:srgbClr val="1AE5BE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46713" y="8690843"/>
            <a:ext cx="4594231" cy="73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2"/>
              </a:lnSpc>
            </a:pPr>
            <a:r>
              <a:rPr lang="en-US" sz="4318" spc="-43" dirty="0" err="1">
                <a:solidFill>
                  <a:srgbClr val="1AE5BE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Voedselverspilling</a:t>
            </a:r>
            <a:endParaRPr lang="en-US" sz="4318" spc="-43" dirty="0">
              <a:solidFill>
                <a:srgbClr val="1AE5BE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60520" y="967846"/>
            <a:ext cx="11969679" cy="679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899"/>
              </a:lnSpc>
              <a:spcBef>
                <a:spcPct val="0"/>
              </a:spcBef>
            </a:pPr>
            <a:r>
              <a:rPr lang="en-US" sz="5400" spc="-117" dirty="0">
                <a:solidFill>
                  <a:srgbClr val="0635C9"/>
                </a:solidFill>
                <a:latin typeface="League Spartan"/>
                <a:sym typeface="Edmondsans 2"/>
              </a:rPr>
              <a:t>WAT</a:t>
            </a:r>
            <a:r>
              <a:rPr lang="en-US" sz="5400" b="1" u="none" strike="noStrike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 </a:t>
            </a:r>
            <a:r>
              <a:rPr lang="en-US" sz="5400" spc="-117" dirty="0">
                <a:solidFill>
                  <a:srgbClr val="0635C9"/>
                </a:solidFill>
                <a:latin typeface="League Spartan"/>
                <a:sym typeface="Edmondsans 2"/>
              </a:rPr>
              <a:t>IS</a:t>
            </a:r>
            <a:r>
              <a:rPr lang="en-US" sz="5400" b="1" u="none" strike="noStrike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5400" spc="-117" dirty="0">
                <a:solidFill>
                  <a:srgbClr val="0635C9"/>
                </a:solidFill>
                <a:latin typeface="League Spartan"/>
                <a:sym typeface="Edmondsans 2"/>
              </a:rPr>
              <a:t>VOEDSELVERSPILLING?</a:t>
            </a:r>
            <a:endParaRPr lang="en-US" sz="5400" b="1" u="none" strike="noStrike" dirty="0">
              <a:solidFill>
                <a:srgbClr val="025461"/>
              </a:solidFill>
              <a:latin typeface="Edmondsans 2"/>
              <a:ea typeface="Edmondsans 2"/>
              <a:cs typeface="Edmondsans 2"/>
              <a:sym typeface="Edmondsans 2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D35C9F78-1BA7-29B4-25EC-F45D244AFE72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E8694B5-706B-9945-4978-979E83B68270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86BC31DB-4DF6-6D12-D25A-DA38AA221F4E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127CA7C-C345-C31B-7EA4-DD2525C9E073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432033EC-605F-5EA2-D607-408F3412FD83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5337F06A-D440-36F5-B3ED-3AF1E99902BA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27DB4D9B-B798-C826-264A-1DD79FE2CB31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0A4B66A2-C66B-6C7E-0B0E-82FFD4BE1E46}"/>
                </a:ext>
              </a:extLst>
            </p:cNvPr>
            <p:cNvSpPr txBox="1"/>
            <p:nvPr/>
          </p:nvSpPr>
          <p:spPr>
            <a:xfrm>
              <a:off x="108229" y="387803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70390-E917-7732-1449-90127A17D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158429E-CF3B-3B0B-05FB-88D61B5932F2}"/>
              </a:ext>
            </a:extLst>
          </p:cNvPr>
          <p:cNvSpPr txBox="1"/>
          <p:nvPr/>
        </p:nvSpPr>
        <p:spPr>
          <a:xfrm>
            <a:off x="3624120" y="4465430"/>
            <a:ext cx="11039760" cy="1356140"/>
          </a:xfrm>
          <a:prstGeom prst="rect">
            <a:avLst/>
          </a:prstGeom>
          <a:solidFill>
            <a:srgbClr val="D5E1FC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476"/>
              </a:lnSpc>
              <a:spcBef>
                <a:spcPct val="0"/>
              </a:spcBef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sym typeface="Gotham 1"/>
              </a:rPr>
              <a:t>HORECA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ED1981-A917-7A9B-B65A-DFCEE4006FA0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90A9943-84C9-DECC-944D-9820F3C33A7F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0F4FF092-363F-7CE0-8F85-37DA2ED3D989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3FFF346-F14A-7CF8-771E-E66B1FCC4346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EE8F819B-6C3E-7727-6962-DF6E1B37E350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FB8F826-C0E3-B0BC-FDCB-1FB1FE0A53AB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1A9F48A2-7FA2-5D5D-8E2F-B35D8B32425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56EDAFB-AD80-71D9-D101-ACBF973822CE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58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484A-F2AB-4ADA-2B81-D58E66D5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8AC2FC-CE48-2CDE-4A13-F33AAC881BBA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A78291B-A95A-8796-9DEF-D6CE7CE75C14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0FD825-EE59-1310-BBFD-CA4C6542BB70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193C1C7-C7E1-629A-972F-07513F5802EB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EE8884B-0778-325A-E6E5-CB75B0D303FC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3509E4D6-9804-937E-DA22-CFB4261F0B84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502817B-8632-1066-6277-A7AC58C08BE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793681E-B618-1753-6464-EF2ED13904A4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23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F9647BE8-F985-0EB1-3150-CB2CE82EA876}"/>
              </a:ext>
            </a:extLst>
          </p:cNvPr>
          <p:cNvSpPr txBox="1"/>
          <p:nvPr/>
        </p:nvSpPr>
        <p:spPr>
          <a:xfrm>
            <a:off x="518256" y="1054940"/>
            <a:ext cx="14708738" cy="16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BUSINESS CASE HORECA</a:t>
            </a:r>
          </a:p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1AE5B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769A91F4-BE96-671B-BC02-BE0A4164508F}"/>
              </a:ext>
            </a:extLst>
          </p:cNvPr>
          <p:cNvSpPr txBox="1"/>
          <p:nvPr/>
        </p:nvSpPr>
        <p:spPr>
          <a:xfrm>
            <a:off x="4696792" y="7783374"/>
            <a:ext cx="8894415" cy="865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6"/>
              </a:lnSpc>
              <a:spcBef>
                <a:spcPct val="0"/>
              </a:spcBef>
            </a:pPr>
            <a:r>
              <a:rPr lang="en-US" sz="4569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REDUCTIE VAN GEMIDDELD 30%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EEF2550-2629-88F8-E126-A1C79313A81A}"/>
              </a:ext>
            </a:extLst>
          </p:cNvPr>
          <p:cNvSpPr txBox="1"/>
          <p:nvPr/>
        </p:nvSpPr>
        <p:spPr>
          <a:xfrm>
            <a:off x="3537159" y="6733267"/>
            <a:ext cx="11213678" cy="99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76"/>
              </a:lnSpc>
              <a:spcBef>
                <a:spcPct val="0"/>
              </a:spcBef>
            </a:pPr>
            <a:r>
              <a:rPr lang="en-US" sz="5769" dirty="0">
                <a:solidFill>
                  <a:srgbClr val="099AB1"/>
                </a:solidFill>
                <a:latin typeface="Edmondsans 2"/>
                <a:ea typeface="Edmondsans 2"/>
                <a:cs typeface="Edmondsans 2"/>
                <a:sym typeface="Edmondsans 2"/>
              </a:rPr>
              <a:t>GROTE POTENTIËLE IMPACT</a:t>
            </a: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124C41FB-6D37-1BE5-DF04-EABBAB348EDF}"/>
              </a:ext>
            </a:extLst>
          </p:cNvPr>
          <p:cNvGrpSpPr/>
          <p:nvPr/>
        </p:nvGrpSpPr>
        <p:grpSpPr>
          <a:xfrm>
            <a:off x="-533400" y="2802873"/>
            <a:ext cx="20309411" cy="3487557"/>
            <a:chOff x="0" y="0"/>
            <a:chExt cx="5348981" cy="918534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5FC4B5B0-6AFF-0B0D-573A-F47DAABF365D}"/>
                </a:ext>
              </a:extLst>
            </p:cNvPr>
            <p:cNvSpPr/>
            <p:nvPr/>
          </p:nvSpPr>
          <p:spPr>
            <a:xfrm>
              <a:off x="0" y="0"/>
              <a:ext cx="5348980" cy="918534"/>
            </a:xfrm>
            <a:custGeom>
              <a:avLst/>
              <a:gdLst/>
              <a:ahLst/>
              <a:cxnLst/>
              <a:rect l="l" t="t" r="r" b="b"/>
              <a:pathLst>
                <a:path w="5348980" h="918534">
                  <a:moveTo>
                    <a:pt x="0" y="0"/>
                  </a:moveTo>
                  <a:lnTo>
                    <a:pt x="5348980" y="0"/>
                  </a:lnTo>
                  <a:lnTo>
                    <a:pt x="5348980" y="918534"/>
                  </a:lnTo>
                  <a:lnTo>
                    <a:pt x="0" y="918534"/>
                  </a:lnTo>
                  <a:close/>
                </a:path>
              </a:pathLst>
            </a:custGeom>
            <a:solidFill>
              <a:srgbClr val="E5ED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648B2885-3E86-FA54-EA7B-6B5B57BA5012}"/>
                </a:ext>
              </a:extLst>
            </p:cNvPr>
            <p:cNvSpPr txBox="1"/>
            <p:nvPr/>
          </p:nvSpPr>
          <p:spPr>
            <a:xfrm>
              <a:off x="0" y="-95250"/>
              <a:ext cx="5348981" cy="1013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3"/>
                </a:lnSpc>
              </a:pPr>
              <a:endParaRPr/>
            </a:p>
          </p:txBody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5E868300-3D2C-345A-042D-9B260518F2E4}"/>
              </a:ext>
            </a:extLst>
          </p:cNvPr>
          <p:cNvGrpSpPr/>
          <p:nvPr/>
        </p:nvGrpSpPr>
        <p:grpSpPr>
          <a:xfrm>
            <a:off x="2232839" y="2836654"/>
            <a:ext cx="12402609" cy="3388654"/>
            <a:chOff x="1185247" y="-150490"/>
            <a:chExt cx="16536811" cy="4518204"/>
          </a:xfrm>
        </p:grpSpPr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3BEE28AD-9E5B-0FD5-A01E-4ACD40ECF40D}"/>
                </a:ext>
              </a:extLst>
            </p:cNvPr>
            <p:cNvSpPr txBox="1"/>
            <p:nvPr/>
          </p:nvSpPr>
          <p:spPr>
            <a:xfrm>
              <a:off x="1185247" y="-93776"/>
              <a:ext cx="6147741" cy="1585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 dirty="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30%-50%</a:t>
              </a: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16ED4F16-3751-F23F-BC23-FB1E0AC5AD25}"/>
                </a:ext>
              </a:extLst>
            </p:cNvPr>
            <p:cNvSpPr txBox="1"/>
            <p:nvPr/>
          </p:nvSpPr>
          <p:spPr>
            <a:xfrm>
              <a:off x="1897283" y="1700715"/>
              <a:ext cx="4723668" cy="2666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63"/>
                </a:lnSpc>
              </a:pP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weggegooid</a:t>
              </a:r>
              <a:r>
                <a:rPr lang="en-US" sz="4302" spc="-43" dirty="0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 van de </a:t>
              </a: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productie</a:t>
              </a:r>
              <a:endParaRPr lang="en-US" sz="4302" spc="-43" dirty="0">
                <a:solidFill>
                  <a:srgbClr val="025461"/>
                </a:solidFill>
                <a:latin typeface="Edmondsans 3"/>
                <a:ea typeface="Edmondsans 3"/>
                <a:cs typeface="Edmondsans 3"/>
                <a:sym typeface="Edmondsans 3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D9477775-5990-F729-2D84-6B4992FA2EDD}"/>
                </a:ext>
              </a:extLst>
            </p:cNvPr>
            <p:cNvSpPr txBox="1"/>
            <p:nvPr/>
          </p:nvSpPr>
          <p:spPr>
            <a:xfrm>
              <a:off x="11574317" y="-150490"/>
              <a:ext cx="6147741" cy="1585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 dirty="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20-30 ton</a:t>
              </a:r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52257985-92CA-9CFB-C878-3D92D059FE01}"/>
                </a:ext>
              </a:extLst>
            </p:cNvPr>
            <p:cNvSpPr txBox="1"/>
            <p:nvPr/>
          </p:nvSpPr>
          <p:spPr>
            <a:xfrm>
              <a:off x="12127328" y="1474285"/>
              <a:ext cx="4723668" cy="266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63"/>
                </a:lnSpc>
              </a:pP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voedsel</a:t>
              </a:r>
              <a:r>
                <a:rPr lang="en-US" sz="4302" spc="-43" dirty="0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verspild</a:t>
              </a:r>
              <a:r>
                <a:rPr lang="en-US" sz="4302" spc="-43" dirty="0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 per </a:t>
              </a: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jaar</a:t>
              </a:r>
              <a:endParaRPr lang="en-US" sz="4302" spc="-43" dirty="0">
                <a:solidFill>
                  <a:srgbClr val="025461"/>
                </a:solidFill>
                <a:latin typeface="Edmondsans 3"/>
                <a:ea typeface="Edmondsans 3"/>
                <a:cs typeface="Edmondsans 3"/>
                <a:sym typeface="Edmondsans 3"/>
              </a:endParaRPr>
            </a:p>
          </p:txBody>
        </p:sp>
      </p:grpSp>
      <p:sp>
        <p:nvSpPr>
          <p:cNvPr id="32" name="TextBox 16">
            <a:extLst>
              <a:ext uri="{FF2B5EF4-FFF2-40B4-BE49-F238E27FC236}">
                <a16:creationId xmlns:a16="http://schemas.microsoft.com/office/drawing/2014/main" id="{21832082-C764-CD98-93BA-68143B54F684}"/>
              </a:ext>
            </a:extLst>
          </p:cNvPr>
          <p:cNvSpPr txBox="1"/>
          <p:nvPr/>
        </p:nvSpPr>
        <p:spPr>
          <a:xfrm>
            <a:off x="2528069" y="8697169"/>
            <a:ext cx="13231862" cy="770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6"/>
              </a:lnSpc>
              <a:spcBef>
                <a:spcPct val="0"/>
              </a:spcBef>
            </a:pPr>
            <a:r>
              <a:rPr lang="en-US" sz="4569" dirty="0">
                <a:solidFill>
                  <a:srgbClr val="F59CA9"/>
                </a:solidFill>
                <a:latin typeface="Edmondsans 2"/>
                <a:ea typeface="Edmondsans 2"/>
                <a:cs typeface="Edmondsans 2"/>
                <a:sym typeface="Edmondsans 2"/>
              </a:rPr>
              <a:t>BESPAAR ZO TUSSEN 5.000 - 15.000 EURO PER JAAR!</a:t>
            </a:r>
          </a:p>
        </p:txBody>
      </p:sp>
    </p:spTree>
    <p:extLst>
      <p:ext uri="{BB962C8B-B14F-4D97-AF65-F5344CB8AC3E}">
        <p14:creationId xmlns:p14="http://schemas.microsoft.com/office/powerpoint/2010/main" val="62955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AA5E-2D10-0306-524A-0D7A3715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0BA2F83-BBA2-33F6-3C7C-507BCF8C1FD5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46CB56-9B56-3F67-0302-887785F68E59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46EF95-F6D2-571B-0E1A-2534B05EBBC0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BF020A0-5980-7A5B-28C9-DDE759D992FC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F18D5572-6881-5925-2235-5C6BED8E4709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5D86FE2-5E9A-0EDE-29DC-33DF94AF0FCF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0AD68043-8BF1-0925-54D2-6340CFC642E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FAA0909-6CBD-A0D9-0B53-2F69137FB545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AutoShape 2">
            <a:extLst>
              <a:ext uri="{FF2B5EF4-FFF2-40B4-BE49-F238E27FC236}">
                <a16:creationId xmlns:a16="http://schemas.microsoft.com/office/drawing/2014/main" id="{222AADE3-038F-A621-04C9-440778F689F1}"/>
              </a:ext>
            </a:extLst>
          </p:cNvPr>
          <p:cNvSpPr/>
          <p:nvPr/>
        </p:nvSpPr>
        <p:spPr>
          <a:xfrm>
            <a:off x="3641925" y="6075205"/>
            <a:ext cx="1569707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B0D1B76F-9972-902B-042B-9D1D4A2A783D}"/>
              </a:ext>
            </a:extLst>
          </p:cNvPr>
          <p:cNvSpPr txBox="1"/>
          <p:nvPr/>
        </p:nvSpPr>
        <p:spPr>
          <a:xfrm>
            <a:off x="3086100" y="1926473"/>
            <a:ext cx="6834893" cy="564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9"/>
              </a:lnSpc>
            </a:pPr>
            <a:endParaRPr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D858839F-574D-1EA4-3955-8118FCE1733B}"/>
              </a:ext>
            </a:extLst>
          </p:cNvPr>
          <p:cNvSpPr/>
          <p:nvPr/>
        </p:nvSpPr>
        <p:spPr>
          <a:xfrm>
            <a:off x="4446147" y="2708128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2481AA0-1174-B625-9BB2-6A44532CA3B2}"/>
              </a:ext>
            </a:extLst>
          </p:cNvPr>
          <p:cNvSpPr/>
          <p:nvPr/>
        </p:nvSpPr>
        <p:spPr>
          <a:xfrm>
            <a:off x="4866406" y="615421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C36D22BC-F7F7-6728-ABD2-D660A033DCC6}"/>
              </a:ext>
            </a:extLst>
          </p:cNvPr>
          <p:cNvSpPr/>
          <p:nvPr/>
        </p:nvSpPr>
        <p:spPr>
          <a:xfrm>
            <a:off x="7536567" y="330483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143F77D-3164-7329-A8A9-89B9955794A9}"/>
              </a:ext>
            </a:extLst>
          </p:cNvPr>
          <p:cNvSpPr/>
          <p:nvPr/>
        </p:nvSpPr>
        <p:spPr>
          <a:xfrm>
            <a:off x="5519550" y="4267209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591225E-3199-AC92-6DAD-4D6AFE9A9089}"/>
              </a:ext>
            </a:extLst>
          </p:cNvPr>
          <p:cNvSpPr/>
          <p:nvPr/>
        </p:nvSpPr>
        <p:spPr>
          <a:xfrm>
            <a:off x="6587198" y="700499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0A717534-2DDE-652F-06C8-BAB13D4D3AFF}"/>
              </a:ext>
            </a:extLst>
          </p:cNvPr>
          <p:cNvSpPr/>
          <p:nvPr/>
        </p:nvSpPr>
        <p:spPr>
          <a:xfrm>
            <a:off x="7338309" y="5153819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1BC58E97-26F9-B3FF-8120-AD4422225865}"/>
              </a:ext>
            </a:extLst>
          </p:cNvPr>
          <p:cNvSpPr/>
          <p:nvPr/>
        </p:nvSpPr>
        <p:spPr>
          <a:xfrm>
            <a:off x="6176520" y="207538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04B3EA74-0348-079A-19E7-4BCA84B5E727}"/>
              </a:ext>
            </a:extLst>
          </p:cNvPr>
          <p:cNvSpPr/>
          <p:nvPr/>
        </p:nvSpPr>
        <p:spPr>
          <a:xfrm>
            <a:off x="1219590" y="504650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B1513140-2B4A-7D20-D1B8-64FA9493DF0E}"/>
              </a:ext>
            </a:extLst>
          </p:cNvPr>
          <p:cNvSpPr txBox="1"/>
          <p:nvPr/>
        </p:nvSpPr>
        <p:spPr>
          <a:xfrm>
            <a:off x="10207355" y="4327106"/>
            <a:ext cx="7268996" cy="2070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78"/>
              </a:lnSpc>
              <a:spcBef>
                <a:spcPct val="0"/>
              </a:spcBef>
            </a:pP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Voor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elke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 euro die hotels </a:t>
            </a: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investeren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 in de </a:t>
            </a: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reductie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 van </a:t>
            </a: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voedselverspilling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, </a:t>
            </a:r>
            <a:r>
              <a:rPr lang="en-US" sz="3858" spc="-38" dirty="0" err="1">
                <a:latin typeface="One Little Font"/>
                <a:ea typeface="One Little Font"/>
                <a:cs typeface="One Little Font"/>
                <a:sym typeface="One Little Font"/>
              </a:rPr>
              <a:t>besparen</a:t>
            </a:r>
            <a:r>
              <a:rPr lang="en-US" sz="3858" spc="-38" dirty="0">
                <a:latin typeface="One Little Font"/>
                <a:ea typeface="One Little Font"/>
                <a:cs typeface="One Little Font"/>
                <a:sym typeface="One Little Font"/>
              </a:rPr>
              <a:t> ze 7 euro</a:t>
            </a:r>
            <a:r>
              <a:rPr lang="en-US" sz="3858" u="none" strike="noStrike" spc="-38" dirty="0"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4761066E-33E9-1D65-F997-BC014AA4EACD}"/>
              </a:ext>
            </a:extLst>
          </p:cNvPr>
          <p:cNvSpPr txBox="1"/>
          <p:nvPr/>
        </p:nvSpPr>
        <p:spPr>
          <a:xfrm>
            <a:off x="263576" y="9862714"/>
            <a:ext cx="45370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: 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sym typeface="Edmondsans 2"/>
              </a:rPr>
              <a:t>United Nation’s Champions 12.3 report</a:t>
            </a:r>
            <a:endParaRPr lang="en-US" sz="1623" spc="-29" dirty="0">
              <a:solidFill>
                <a:srgbClr val="0635C9"/>
              </a:solidFill>
              <a:latin typeface="Montserrat Italics"/>
              <a:sym typeface="Montserrat Italics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76C4C377-C17B-3813-5C8B-2B0C2D0C8757}"/>
              </a:ext>
            </a:extLst>
          </p:cNvPr>
          <p:cNvSpPr txBox="1"/>
          <p:nvPr/>
        </p:nvSpPr>
        <p:spPr>
          <a:xfrm>
            <a:off x="518256" y="1054940"/>
            <a:ext cx="14708738" cy="164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BUSINESS CASE HORECA</a:t>
            </a:r>
          </a:p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1AE5B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245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EAB24D-B649-D12D-CD3E-FBD44664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BF28BE4-4FA6-9279-AAE9-71F3D4F2D014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DCBAED7-0A6C-253B-85F9-AD21F076D7BC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A8DF0A9-AB6D-BF61-232B-8CC8481643E4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F2A1349-30C6-60B5-3677-8948B2F60E07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E65A4BA-C82C-E539-E723-27D101B87DEA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24F39FC-4482-FA65-2E86-62125A5BE935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D1EFB47-E340-F233-6EE6-B0D7F0E8F05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74D5EDD-DD60-4A6C-C1A0-F73EB5CE8B4A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908A4DDE-43DE-7AAA-F5B1-FC3B2C7FA0AE}"/>
              </a:ext>
            </a:extLst>
          </p:cNvPr>
          <p:cNvSpPr txBox="1"/>
          <p:nvPr/>
        </p:nvSpPr>
        <p:spPr>
          <a:xfrm>
            <a:off x="3565226" y="2846176"/>
            <a:ext cx="11157543" cy="444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0"/>
              </a:lnSpc>
              <a:spcBef>
                <a:spcPct val="0"/>
              </a:spcBef>
            </a:pPr>
            <a:r>
              <a:rPr lang="en-US" sz="6499" spc="-116" dirty="0">
                <a:solidFill>
                  <a:srgbClr val="0635C9"/>
                </a:solidFill>
                <a:latin typeface="League Spartan"/>
                <a:sym typeface="Gotham 1"/>
              </a:rPr>
              <a:t>WAAR  WORDT ER VOEDSEL VERSPILD? </a:t>
            </a:r>
          </a:p>
          <a:p>
            <a:pPr marL="0" lvl="0" indent="0" algn="ctr">
              <a:lnSpc>
                <a:spcPts val="11870"/>
              </a:lnSpc>
              <a:spcBef>
                <a:spcPct val="0"/>
              </a:spcBef>
            </a:pPr>
            <a:endParaRPr lang="en-US" sz="6499" spc="-116" dirty="0">
              <a:solidFill>
                <a:srgbClr val="0635C9"/>
              </a:solidFill>
              <a:latin typeface="League Spartan"/>
              <a:sym typeface="Gotham 1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637D9-EC7D-1949-BDB1-72A729D7E87D}"/>
              </a:ext>
            </a:extLst>
          </p:cNvPr>
          <p:cNvSpPr txBox="1"/>
          <p:nvPr/>
        </p:nvSpPr>
        <p:spPr>
          <a:xfrm>
            <a:off x="4572000" y="48848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6449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B675-4F05-A22A-E68D-6A276A2D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E21438-5010-2AA7-81D7-A9470AAAA65A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FEAC956-989D-55A7-E588-FAEC5A9A9378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B2157AE-03B3-F116-E269-95F6A6B846A8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688DD38-F054-E098-5476-D820323D83F2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D893758-AFC3-22BA-4BBB-9ACCE0D15846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86DC853-F337-E3AE-F521-EA013923B7BD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EA30293-37CB-2083-FAB4-F6131E9F9C82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1F31882-7C0B-21C6-3C45-FC0FF388D1D7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4BE6B4D-8264-223A-FB9E-CEC5D9CB8D3C}"/>
              </a:ext>
            </a:extLst>
          </p:cNvPr>
          <p:cNvSpPr txBox="1"/>
          <p:nvPr/>
        </p:nvSpPr>
        <p:spPr>
          <a:xfrm>
            <a:off x="747340" y="882864"/>
            <a:ext cx="12949849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54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 WORDT VOEDSEL VERSPILD?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80794A0-4576-4D23-476F-53617A05EC11}"/>
              </a:ext>
            </a:extLst>
          </p:cNvPr>
          <p:cNvSpPr/>
          <p:nvPr/>
        </p:nvSpPr>
        <p:spPr>
          <a:xfrm>
            <a:off x="1898865" y="4220007"/>
            <a:ext cx="1520408" cy="1520408"/>
          </a:xfrm>
          <a:custGeom>
            <a:avLst/>
            <a:gdLst/>
            <a:ahLst/>
            <a:cxnLst/>
            <a:rect l="l" t="t" r="r" b="b"/>
            <a:pathLst>
              <a:path w="1520408" h="1520408">
                <a:moveTo>
                  <a:pt x="0" y="0"/>
                </a:moveTo>
                <a:lnTo>
                  <a:pt x="1520408" y="0"/>
                </a:lnTo>
                <a:lnTo>
                  <a:pt x="1520408" y="1520409"/>
                </a:lnTo>
                <a:lnTo>
                  <a:pt x="0" y="1520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187ACF8F-815F-4796-430F-F676CD2E453A}"/>
              </a:ext>
            </a:extLst>
          </p:cNvPr>
          <p:cNvSpPr/>
          <p:nvPr/>
        </p:nvSpPr>
        <p:spPr>
          <a:xfrm>
            <a:off x="9612882" y="2490851"/>
            <a:ext cx="1359668" cy="1359668"/>
          </a:xfrm>
          <a:custGeom>
            <a:avLst/>
            <a:gdLst/>
            <a:ahLst/>
            <a:cxnLst/>
            <a:rect l="l" t="t" r="r" b="b"/>
            <a:pathLst>
              <a:path w="1359668" h="1359668">
                <a:moveTo>
                  <a:pt x="0" y="0"/>
                </a:moveTo>
                <a:lnTo>
                  <a:pt x="1359668" y="0"/>
                </a:lnTo>
                <a:lnTo>
                  <a:pt x="1359668" y="1359668"/>
                </a:lnTo>
                <a:lnTo>
                  <a:pt x="0" y="1359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647EBB45-0C66-B5FD-33CB-64B827F20F3A}"/>
              </a:ext>
            </a:extLst>
          </p:cNvPr>
          <p:cNvSpPr/>
          <p:nvPr/>
        </p:nvSpPr>
        <p:spPr>
          <a:xfrm>
            <a:off x="12142081" y="3125040"/>
            <a:ext cx="1256793" cy="1256793"/>
          </a:xfrm>
          <a:custGeom>
            <a:avLst/>
            <a:gdLst/>
            <a:ahLst/>
            <a:cxnLst/>
            <a:rect l="l" t="t" r="r" b="b"/>
            <a:pathLst>
              <a:path w="1256793" h="1256793">
                <a:moveTo>
                  <a:pt x="0" y="0"/>
                </a:moveTo>
                <a:lnTo>
                  <a:pt x="1256794" y="0"/>
                </a:lnTo>
                <a:lnTo>
                  <a:pt x="1256794" y="1256793"/>
                </a:lnTo>
                <a:lnTo>
                  <a:pt x="0" y="125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3857692-66EF-262E-D313-DDD57DC21E1F}"/>
              </a:ext>
            </a:extLst>
          </p:cNvPr>
          <p:cNvSpPr/>
          <p:nvPr/>
        </p:nvSpPr>
        <p:spPr>
          <a:xfrm>
            <a:off x="14503686" y="4430049"/>
            <a:ext cx="1366097" cy="1366097"/>
          </a:xfrm>
          <a:custGeom>
            <a:avLst/>
            <a:gdLst/>
            <a:ahLst/>
            <a:cxnLst/>
            <a:rect l="l" t="t" r="r" b="b"/>
            <a:pathLst>
              <a:path w="1366097" h="1366097">
                <a:moveTo>
                  <a:pt x="0" y="0"/>
                </a:moveTo>
                <a:lnTo>
                  <a:pt x="1366097" y="0"/>
                </a:lnTo>
                <a:lnTo>
                  <a:pt x="1366097" y="1366097"/>
                </a:lnTo>
                <a:lnTo>
                  <a:pt x="0" y="1366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1FC06CB-AAEA-CE96-8559-2931F321076F}"/>
              </a:ext>
            </a:extLst>
          </p:cNvPr>
          <p:cNvSpPr/>
          <p:nvPr/>
        </p:nvSpPr>
        <p:spPr>
          <a:xfrm>
            <a:off x="4186708" y="4102265"/>
            <a:ext cx="1044323" cy="750607"/>
          </a:xfrm>
          <a:custGeom>
            <a:avLst/>
            <a:gdLst/>
            <a:ahLst/>
            <a:cxnLst/>
            <a:rect l="l" t="t" r="r" b="b"/>
            <a:pathLst>
              <a:path w="1044323" h="750607">
                <a:moveTo>
                  <a:pt x="0" y="0"/>
                </a:moveTo>
                <a:lnTo>
                  <a:pt x="1044322" y="0"/>
                </a:lnTo>
                <a:lnTo>
                  <a:pt x="1044322" y="750607"/>
                </a:lnTo>
                <a:lnTo>
                  <a:pt x="0" y="750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BE756AF-9A9A-081D-CA83-0734351B0E38}"/>
              </a:ext>
            </a:extLst>
          </p:cNvPr>
          <p:cNvSpPr/>
          <p:nvPr/>
        </p:nvSpPr>
        <p:spPr>
          <a:xfrm>
            <a:off x="7049849" y="3159406"/>
            <a:ext cx="1003700" cy="1003700"/>
          </a:xfrm>
          <a:custGeom>
            <a:avLst/>
            <a:gdLst/>
            <a:ahLst/>
            <a:cxnLst/>
            <a:rect l="l" t="t" r="r" b="b"/>
            <a:pathLst>
              <a:path w="1003700" h="1003700">
                <a:moveTo>
                  <a:pt x="0" y="0"/>
                </a:moveTo>
                <a:lnTo>
                  <a:pt x="1003700" y="0"/>
                </a:lnTo>
                <a:lnTo>
                  <a:pt x="1003700" y="1003700"/>
                </a:lnTo>
                <a:lnTo>
                  <a:pt x="0" y="1003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4BB9DE81-0127-0CAE-5D2E-22728C6A4BCC}"/>
              </a:ext>
            </a:extLst>
          </p:cNvPr>
          <p:cNvSpPr/>
          <p:nvPr/>
        </p:nvSpPr>
        <p:spPr>
          <a:xfrm>
            <a:off x="4186708" y="4163031"/>
            <a:ext cx="1044323" cy="750607"/>
          </a:xfrm>
          <a:custGeom>
            <a:avLst/>
            <a:gdLst/>
            <a:ahLst/>
            <a:cxnLst/>
            <a:rect l="l" t="t" r="r" b="b"/>
            <a:pathLst>
              <a:path w="1044323" h="750607">
                <a:moveTo>
                  <a:pt x="0" y="0"/>
                </a:moveTo>
                <a:lnTo>
                  <a:pt x="1044322" y="0"/>
                </a:lnTo>
                <a:lnTo>
                  <a:pt x="1044322" y="750607"/>
                </a:lnTo>
                <a:lnTo>
                  <a:pt x="0" y="750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A1FB929-1D3D-C342-8886-DC3F7C94E010}"/>
              </a:ext>
            </a:extLst>
          </p:cNvPr>
          <p:cNvSpPr/>
          <p:nvPr/>
        </p:nvSpPr>
        <p:spPr>
          <a:xfrm>
            <a:off x="7053541" y="3170685"/>
            <a:ext cx="1003700" cy="1003700"/>
          </a:xfrm>
          <a:custGeom>
            <a:avLst/>
            <a:gdLst/>
            <a:ahLst/>
            <a:cxnLst/>
            <a:rect l="l" t="t" r="r" b="b"/>
            <a:pathLst>
              <a:path w="1003700" h="1003700">
                <a:moveTo>
                  <a:pt x="0" y="0"/>
                </a:moveTo>
                <a:lnTo>
                  <a:pt x="1003700" y="0"/>
                </a:lnTo>
                <a:lnTo>
                  <a:pt x="1003700" y="1003700"/>
                </a:lnTo>
                <a:lnTo>
                  <a:pt x="0" y="1003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D28D359F-4B2E-32A9-A609-9AD554AA8419}"/>
              </a:ext>
            </a:extLst>
          </p:cNvPr>
          <p:cNvSpPr/>
          <p:nvPr/>
        </p:nvSpPr>
        <p:spPr>
          <a:xfrm rot="-752655" flipH="1">
            <a:off x="13273759" y="6820950"/>
            <a:ext cx="1197724" cy="428186"/>
          </a:xfrm>
          <a:custGeom>
            <a:avLst/>
            <a:gdLst/>
            <a:ahLst/>
            <a:cxnLst/>
            <a:rect l="l" t="t" r="r" b="b"/>
            <a:pathLst>
              <a:path w="1197724" h="428186">
                <a:moveTo>
                  <a:pt x="1197723" y="0"/>
                </a:moveTo>
                <a:lnTo>
                  <a:pt x="0" y="0"/>
                </a:lnTo>
                <a:lnTo>
                  <a:pt x="0" y="428186"/>
                </a:lnTo>
                <a:lnTo>
                  <a:pt x="1197723" y="428186"/>
                </a:lnTo>
                <a:lnTo>
                  <a:pt x="119772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A7E2C797-933A-7514-5AC6-9DD92A5D847C}"/>
              </a:ext>
            </a:extLst>
          </p:cNvPr>
          <p:cNvSpPr txBox="1"/>
          <p:nvPr/>
        </p:nvSpPr>
        <p:spPr>
          <a:xfrm>
            <a:off x="2528750" y="6832533"/>
            <a:ext cx="827575" cy="54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>
                <a:solidFill>
                  <a:srgbClr val="025461"/>
                </a:solidFill>
                <a:latin typeface="Gotham 1"/>
                <a:ea typeface="Gotham 1"/>
                <a:cs typeface="Gotham 1"/>
                <a:sym typeface="Gotham 1"/>
              </a:rPr>
              <a:t>37%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3AC558CA-F14D-D04D-08F0-E80FEFA80F1B}"/>
              </a:ext>
            </a:extLst>
          </p:cNvPr>
          <p:cNvSpPr txBox="1"/>
          <p:nvPr/>
        </p:nvSpPr>
        <p:spPr>
          <a:xfrm>
            <a:off x="4521876" y="6087568"/>
            <a:ext cx="590717" cy="54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>
                <a:solidFill>
                  <a:srgbClr val="025461"/>
                </a:solidFill>
                <a:latin typeface="Gotham 1"/>
                <a:ea typeface="Gotham 1"/>
                <a:cs typeface="Gotham 1"/>
                <a:sym typeface="Gotham 1"/>
              </a:rPr>
              <a:t>2%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7F03D22F-1D37-51F2-8965-05C0AA993A2A}"/>
              </a:ext>
            </a:extLst>
          </p:cNvPr>
          <p:cNvSpPr txBox="1"/>
          <p:nvPr/>
        </p:nvSpPr>
        <p:spPr>
          <a:xfrm>
            <a:off x="7222265" y="5330200"/>
            <a:ext cx="834976" cy="54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>
                <a:solidFill>
                  <a:srgbClr val="025461"/>
                </a:solidFill>
                <a:latin typeface="Gotham 1"/>
                <a:ea typeface="Gotham 1"/>
                <a:cs typeface="Gotham 1"/>
                <a:sym typeface="Gotham 1"/>
              </a:rPr>
              <a:t>25%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7A105EC3-8480-B0AF-67DE-8C326278725C}"/>
              </a:ext>
            </a:extLst>
          </p:cNvPr>
          <p:cNvSpPr txBox="1"/>
          <p:nvPr/>
        </p:nvSpPr>
        <p:spPr>
          <a:xfrm>
            <a:off x="10027940" y="4904011"/>
            <a:ext cx="592995" cy="5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>
                <a:solidFill>
                  <a:srgbClr val="025461"/>
                </a:solidFill>
                <a:latin typeface="Gotham 1"/>
                <a:ea typeface="Gotham 1"/>
                <a:cs typeface="Gotham 1"/>
                <a:sym typeface="Gotham 1"/>
              </a:rPr>
              <a:t>5%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E2DAADFB-E315-C1A6-F9BF-D363C3CE7671}"/>
              </a:ext>
            </a:extLst>
          </p:cNvPr>
          <p:cNvSpPr txBox="1"/>
          <p:nvPr/>
        </p:nvSpPr>
        <p:spPr>
          <a:xfrm>
            <a:off x="12474013" y="5344114"/>
            <a:ext cx="592931" cy="51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 b="1" dirty="0">
                <a:solidFill>
                  <a:srgbClr val="0635C9"/>
                </a:solidFill>
                <a:latin typeface="Gotham 1"/>
                <a:ea typeface="Gotham 1"/>
                <a:cs typeface="Gotham 1"/>
                <a:sym typeface="Gotham 1"/>
              </a:rPr>
              <a:t>8%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8682468B-2F8D-3A23-6A6C-78BF7CAA3C0A}"/>
              </a:ext>
            </a:extLst>
          </p:cNvPr>
          <p:cNvSpPr txBox="1"/>
          <p:nvPr/>
        </p:nvSpPr>
        <p:spPr>
          <a:xfrm>
            <a:off x="14837414" y="6718398"/>
            <a:ext cx="831458" cy="51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3053" b="1" dirty="0">
                <a:solidFill>
                  <a:srgbClr val="0635C9"/>
                </a:solidFill>
                <a:latin typeface="Gotham 1"/>
                <a:ea typeface="Gotham 1"/>
                <a:cs typeface="Gotham 1"/>
                <a:sym typeface="Gotham 1"/>
              </a:rPr>
              <a:t>23%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83A0614D-A0B0-E7EC-1E27-FFF75B814794}"/>
              </a:ext>
            </a:extLst>
          </p:cNvPr>
          <p:cNvSpPr txBox="1"/>
          <p:nvPr/>
        </p:nvSpPr>
        <p:spPr>
          <a:xfrm>
            <a:off x="1038896" y="8125649"/>
            <a:ext cx="15777946" cy="111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72"/>
              </a:lnSpc>
              <a:spcBef>
                <a:spcPct val="0"/>
              </a:spcBef>
            </a:pP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Hoe </a:t>
            </a:r>
            <a:r>
              <a:rPr lang="en-US" sz="4400" dirty="0" err="1">
                <a:latin typeface="Gotham 2"/>
                <a:ea typeface="Gotham 2"/>
                <a:cs typeface="Gotham 2"/>
                <a:sym typeface="Gotham 2"/>
              </a:rPr>
              <a:t>verder</a:t>
            </a: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 in de </a:t>
            </a:r>
            <a:r>
              <a:rPr lang="en-US" sz="4400" dirty="0" err="1">
                <a:latin typeface="Gotham 2"/>
                <a:ea typeface="Gotham 2"/>
                <a:cs typeface="Gotham 2"/>
                <a:sym typeface="Gotham 2"/>
              </a:rPr>
              <a:t>voedselketen</a:t>
            </a: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 </a:t>
            </a:r>
            <a:r>
              <a:rPr lang="en-US" sz="4400" dirty="0" err="1">
                <a:latin typeface="Gotham 2"/>
                <a:ea typeface="Gotham 2"/>
                <a:cs typeface="Gotham 2"/>
                <a:sym typeface="Gotham 2"/>
              </a:rPr>
              <a:t>verspilling</a:t>
            </a: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 </a:t>
            </a:r>
            <a:r>
              <a:rPr lang="en-US" sz="4400" dirty="0" err="1">
                <a:latin typeface="Gotham 2"/>
                <a:ea typeface="Gotham 2"/>
                <a:cs typeface="Gotham 2"/>
                <a:sym typeface="Gotham 2"/>
              </a:rPr>
              <a:t>optreedt</a:t>
            </a: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, des </a:t>
            </a:r>
            <a:r>
              <a:rPr lang="en-US" sz="4400" dirty="0" err="1">
                <a:latin typeface="Gotham 2"/>
                <a:ea typeface="Gotham 2"/>
                <a:cs typeface="Gotham 2"/>
                <a:sym typeface="Gotham 2"/>
              </a:rPr>
              <a:t>te</a:t>
            </a:r>
            <a:r>
              <a:rPr lang="en-US" sz="4400" dirty="0">
                <a:latin typeface="Gotham 2"/>
                <a:ea typeface="Gotham 2"/>
                <a:cs typeface="Gotham 2"/>
                <a:sym typeface="Gotham 2"/>
              </a:rPr>
              <a:t> </a:t>
            </a:r>
            <a:r>
              <a:rPr lang="en-US" sz="4400" b="1" dirty="0" err="1">
                <a:latin typeface="Gotham 2 Bold"/>
                <a:ea typeface="Gotham 2 Bold"/>
                <a:cs typeface="Gotham 2 Bold"/>
                <a:sym typeface="Gotham 2 Bold"/>
              </a:rPr>
              <a:t>ernstiger</a:t>
            </a:r>
            <a:r>
              <a:rPr lang="en-US" sz="4400" b="1" dirty="0">
                <a:latin typeface="Gotham 2 Bold"/>
                <a:ea typeface="Gotham 2 Bold"/>
                <a:cs typeface="Gotham 2 Bold"/>
                <a:sym typeface="Gotham 2 Bold"/>
              </a:rPr>
              <a:t> de </a:t>
            </a:r>
            <a:r>
              <a:rPr lang="en-US" sz="4400" b="1" dirty="0" err="1">
                <a:latin typeface="Gotham 2 Bold"/>
                <a:ea typeface="Gotham 2 Bold"/>
                <a:cs typeface="Gotham 2 Bold"/>
                <a:sym typeface="Gotham 2 Bold"/>
              </a:rPr>
              <a:t>gevolgen</a:t>
            </a:r>
            <a:r>
              <a:rPr lang="en-US" sz="4400" b="1" dirty="0">
                <a:latin typeface="Gotham 2 Bold"/>
                <a:ea typeface="Gotham 2 Bold"/>
                <a:cs typeface="Gotham 2 Bold"/>
                <a:sym typeface="Gotham 2 Bold"/>
              </a:rPr>
              <a:t> </a:t>
            </a:r>
            <a:r>
              <a:rPr lang="en-US" sz="4400" b="1" dirty="0" err="1">
                <a:latin typeface="Gotham 2 Bold"/>
                <a:ea typeface="Gotham 2 Bold"/>
                <a:cs typeface="Gotham 2 Bold"/>
                <a:sym typeface="Gotham 2 Bold"/>
              </a:rPr>
              <a:t>voor</a:t>
            </a:r>
            <a:r>
              <a:rPr lang="en-US" sz="4400" b="1" dirty="0">
                <a:latin typeface="Gotham 2 Bold"/>
                <a:ea typeface="Gotham 2 Bold"/>
                <a:cs typeface="Gotham 2 Bold"/>
                <a:sym typeface="Gotham 2 Bold"/>
              </a:rPr>
              <a:t> de </a:t>
            </a:r>
            <a:r>
              <a:rPr lang="en-US" sz="4400" b="1" dirty="0" err="1">
                <a:latin typeface="Gotham 2 Bold"/>
                <a:ea typeface="Gotham 2 Bold"/>
                <a:cs typeface="Gotham 2 Bold"/>
                <a:sym typeface="Gotham 2 Bold"/>
              </a:rPr>
              <a:t>planeet</a:t>
            </a:r>
            <a:r>
              <a:rPr lang="en-US" sz="4400" b="1" dirty="0">
                <a:latin typeface="Gotham 2 Bold"/>
                <a:ea typeface="Gotham 2 Bold"/>
                <a:cs typeface="Gotham 2 Bold"/>
                <a:sym typeface="Gotham 2 Bold"/>
              </a:rPr>
              <a:t>. 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E4B8EE71-F88A-09D8-244C-5881BE594B3B}"/>
              </a:ext>
            </a:extLst>
          </p:cNvPr>
          <p:cNvSpPr/>
          <p:nvPr/>
        </p:nvSpPr>
        <p:spPr>
          <a:xfrm rot="-3783170" flipH="1">
            <a:off x="11709383" y="6412279"/>
            <a:ext cx="1197724" cy="428186"/>
          </a:xfrm>
          <a:custGeom>
            <a:avLst/>
            <a:gdLst/>
            <a:ahLst/>
            <a:cxnLst/>
            <a:rect l="l" t="t" r="r" b="b"/>
            <a:pathLst>
              <a:path w="1197724" h="428186">
                <a:moveTo>
                  <a:pt x="1197724" y="0"/>
                </a:moveTo>
                <a:lnTo>
                  <a:pt x="0" y="0"/>
                </a:lnTo>
                <a:lnTo>
                  <a:pt x="0" y="428186"/>
                </a:lnTo>
                <a:lnTo>
                  <a:pt x="1197724" y="428186"/>
                </a:lnTo>
                <a:lnTo>
                  <a:pt x="119772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ED65530F-957F-59D2-4067-A74A023DC890}"/>
              </a:ext>
            </a:extLst>
          </p:cNvPr>
          <p:cNvSpPr txBox="1"/>
          <p:nvPr/>
        </p:nvSpPr>
        <p:spPr>
          <a:xfrm>
            <a:off x="1764407" y="5819926"/>
            <a:ext cx="1860582" cy="65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349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landbouw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7BCE9DE6-AB0E-18D9-9203-68C7EEA68001}"/>
              </a:ext>
            </a:extLst>
          </p:cNvPr>
          <p:cNvSpPr txBox="1"/>
          <p:nvPr/>
        </p:nvSpPr>
        <p:spPr>
          <a:xfrm>
            <a:off x="9843478" y="3945300"/>
            <a:ext cx="1239552" cy="589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3490" dirty="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retail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006FC8BB-519B-EEA5-9180-E90708AADE8D}"/>
              </a:ext>
            </a:extLst>
          </p:cNvPr>
          <p:cNvSpPr txBox="1"/>
          <p:nvPr/>
        </p:nvSpPr>
        <p:spPr>
          <a:xfrm>
            <a:off x="12291151" y="4410408"/>
            <a:ext cx="1310045" cy="50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r>
              <a:rPr lang="en-US" sz="349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Horeca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5353997A-06DB-248E-A61D-1847630054D0}"/>
              </a:ext>
            </a:extLst>
          </p:cNvPr>
          <p:cNvSpPr txBox="1"/>
          <p:nvPr/>
        </p:nvSpPr>
        <p:spPr>
          <a:xfrm>
            <a:off x="13916220" y="5846816"/>
            <a:ext cx="2541029" cy="6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349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consumenten</a:t>
            </a:r>
          </a:p>
        </p:txBody>
      </p:sp>
      <p:sp>
        <p:nvSpPr>
          <p:cNvPr id="36" name="TextBox 29">
            <a:extLst>
              <a:ext uri="{FF2B5EF4-FFF2-40B4-BE49-F238E27FC236}">
                <a16:creationId xmlns:a16="http://schemas.microsoft.com/office/drawing/2014/main" id="{EA3B7A9B-A57B-7941-27F3-16C50984FE1E}"/>
              </a:ext>
            </a:extLst>
          </p:cNvPr>
          <p:cNvSpPr txBox="1"/>
          <p:nvPr/>
        </p:nvSpPr>
        <p:spPr>
          <a:xfrm>
            <a:off x="4071469" y="5208147"/>
            <a:ext cx="2073720" cy="589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3490" dirty="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transport</a:t>
            </a: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8A75DA7B-553D-D86E-A677-CD3B982CAACF}"/>
              </a:ext>
            </a:extLst>
          </p:cNvPr>
          <p:cNvSpPr txBox="1"/>
          <p:nvPr/>
        </p:nvSpPr>
        <p:spPr>
          <a:xfrm>
            <a:off x="6731154" y="4447943"/>
            <a:ext cx="2044588" cy="6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3490">
                <a:solidFill>
                  <a:srgbClr val="025461"/>
                </a:solidFill>
                <a:latin typeface="Edmondsans 1"/>
                <a:ea typeface="Edmondsans 1"/>
                <a:cs typeface="Edmondsans 1"/>
                <a:sym typeface="Edmondsans 1"/>
              </a:rPr>
              <a:t>verwerking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D9EA83-A36F-0C45-4709-913C1F3399C2}"/>
              </a:ext>
            </a:extLst>
          </p:cNvPr>
          <p:cNvSpPr txBox="1"/>
          <p:nvPr/>
        </p:nvSpPr>
        <p:spPr>
          <a:xfrm>
            <a:off x="8927869" y="41896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17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6269" y="4636516"/>
            <a:ext cx="4987376" cy="4987376"/>
          </a:xfrm>
          <a:custGeom>
            <a:avLst/>
            <a:gdLst/>
            <a:ahLst/>
            <a:cxnLst/>
            <a:rect l="l" t="t" r="r" b="b"/>
            <a:pathLst>
              <a:path w="4987376" h="4987376">
                <a:moveTo>
                  <a:pt x="0" y="0"/>
                </a:moveTo>
                <a:lnTo>
                  <a:pt x="4987376" y="0"/>
                </a:lnTo>
                <a:lnTo>
                  <a:pt x="4987376" y="4987376"/>
                </a:lnTo>
                <a:lnTo>
                  <a:pt x="0" y="4987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15244" y="4996429"/>
            <a:ext cx="3413515" cy="4610145"/>
          </a:xfrm>
          <a:custGeom>
            <a:avLst/>
            <a:gdLst/>
            <a:ahLst/>
            <a:cxnLst/>
            <a:rect l="l" t="t" r="r" b="b"/>
            <a:pathLst>
              <a:path w="3413515" h="4610145">
                <a:moveTo>
                  <a:pt x="0" y="0"/>
                </a:moveTo>
                <a:lnTo>
                  <a:pt x="3413515" y="0"/>
                </a:lnTo>
                <a:lnTo>
                  <a:pt x="3413515" y="4610145"/>
                </a:lnTo>
                <a:lnTo>
                  <a:pt x="0" y="461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0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871957" y="4422908"/>
            <a:ext cx="3393623" cy="5183666"/>
          </a:xfrm>
          <a:custGeom>
            <a:avLst/>
            <a:gdLst/>
            <a:ahLst/>
            <a:cxnLst/>
            <a:rect l="l" t="t" r="r" b="b"/>
            <a:pathLst>
              <a:path w="3393623" h="5183666">
                <a:moveTo>
                  <a:pt x="0" y="0"/>
                </a:moveTo>
                <a:lnTo>
                  <a:pt x="3393623" y="0"/>
                </a:lnTo>
                <a:lnTo>
                  <a:pt x="3393623" y="5183666"/>
                </a:lnTo>
                <a:lnTo>
                  <a:pt x="0" y="5183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43471" y="3819398"/>
            <a:ext cx="1325297" cy="1019858"/>
          </a:xfrm>
          <a:custGeom>
            <a:avLst/>
            <a:gdLst/>
            <a:ahLst/>
            <a:cxnLst/>
            <a:rect l="l" t="t" r="r" b="b"/>
            <a:pathLst>
              <a:path w="1325297" h="1019858">
                <a:moveTo>
                  <a:pt x="0" y="0"/>
                </a:moveTo>
                <a:lnTo>
                  <a:pt x="1325297" y="0"/>
                </a:lnTo>
                <a:lnTo>
                  <a:pt x="1325297" y="1019858"/>
                </a:lnTo>
                <a:lnTo>
                  <a:pt x="0" y="10198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12905" y="1465487"/>
            <a:ext cx="8565007" cy="547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90"/>
              </a:lnSpc>
              <a:spcBef>
                <a:spcPct val="0"/>
              </a:spcBef>
            </a:pPr>
            <a:r>
              <a:rPr lang="en-US" sz="4800" b="1" u="none" strike="noStrike" spc="-38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MEASURE WHAT YOU TREASURE!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7394963" y="2983007"/>
            <a:ext cx="3498070" cy="1696564"/>
          </a:xfrm>
          <a:custGeom>
            <a:avLst/>
            <a:gdLst/>
            <a:ahLst/>
            <a:cxnLst/>
            <a:rect l="l" t="t" r="r" b="b"/>
            <a:pathLst>
              <a:path w="3498070" h="1696564">
                <a:moveTo>
                  <a:pt x="0" y="0"/>
                </a:moveTo>
                <a:lnTo>
                  <a:pt x="3498070" y="0"/>
                </a:lnTo>
                <a:lnTo>
                  <a:pt x="3498070" y="1696564"/>
                </a:lnTo>
                <a:lnTo>
                  <a:pt x="0" y="1696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164756" y="2215808"/>
            <a:ext cx="5958483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65"/>
              </a:lnSpc>
              <a:spcBef>
                <a:spcPct val="0"/>
              </a:spcBef>
            </a:pPr>
            <a:r>
              <a:rPr lang="en-US" sz="4000" spc="-33" dirty="0">
                <a:latin typeface="Edmondsans 2"/>
                <a:ea typeface="Edmondsans 2"/>
                <a:cs typeface="Edmondsans 2"/>
                <a:sym typeface="Edmondsans 2"/>
              </a:rPr>
              <a:t>En </a:t>
            </a:r>
            <a:r>
              <a:rPr lang="en-US" sz="4000" spc="-33" dirty="0" err="1">
                <a:latin typeface="Edmondsans 2"/>
                <a:ea typeface="Edmondsans 2"/>
                <a:cs typeface="Edmondsans 2"/>
                <a:sym typeface="Edmondsans 2"/>
              </a:rPr>
              <a:t>ontdek</a:t>
            </a:r>
            <a:r>
              <a:rPr lang="en-US" sz="4000" spc="-33" dirty="0">
                <a:latin typeface="Edmondsans 2"/>
                <a:ea typeface="Edmondsans 2"/>
                <a:cs typeface="Edmondsans 2"/>
                <a:sym typeface="Edmondsans 2"/>
              </a:rPr>
              <a:t> de </a:t>
            </a:r>
            <a:r>
              <a:rPr lang="en-US" sz="4000" spc="-33" dirty="0" err="1">
                <a:latin typeface="Edmondsans 2"/>
                <a:ea typeface="Edmondsans 2"/>
                <a:cs typeface="Edmondsans 2"/>
                <a:sym typeface="Edmondsans 2"/>
              </a:rPr>
              <a:t>knelpunten</a:t>
            </a:r>
            <a:endParaRPr lang="en-US" sz="4000" spc="-33" dirty="0">
              <a:latin typeface="Edmondsans 2"/>
              <a:ea typeface="Edmondsans 2"/>
              <a:cs typeface="Edmondsans 2"/>
              <a:sym typeface="Edmondsans 2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367F1B0-E76E-D4C0-689F-3B1D5937F344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B1D51A9-83D6-39D7-2237-9573043ED971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E0895045-8509-8F40-6B51-DA5080BC06FD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D52DCF5A-7BE3-C415-6524-DD9E4E7AA66A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23954372-F810-B4F3-0225-A2D632986B19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FFC7354F-4231-7DA6-8724-C703F90D1B84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2221A0F2-6841-9B38-48FB-187B70F5C56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387B9828-F486-7500-2F39-A3FF28256E00}"/>
                </a:ext>
              </a:extLst>
            </p:cNvPr>
            <p:cNvSpPr txBox="1"/>
            <p:nvPr/>
          </p:nvSpPr>
          <p:spPr>
            <a:xfrm>
              <a:off x="108229" y="387803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49248" y="3600086"/>
            <a:ext cx="3272191" cy="327217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6972" r="-269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766561" y="3600086"/>
            <a:ext cx="3272191" cy="327217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626" r="-246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499834" y="1733917"/>
            <a:ext cx="3194903" cy="319489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00473" y="7172287"/>
            <a:ext cx="1569741" cy="64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3406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KEUKEN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27206" y="5102824"/>
            <a:ext cx="3067531" cy="64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3406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BUFFET/POTTEN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15894" y="7172287"/>
            <a:ext cx="1173526" cy="64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3406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BORD</a:t>
            </a:r>
          </a:p>
        </p:txBody>
      </p:sp>
      <p:sp>
        <p:nvSpPr>
          <p:cNvPr id="13" name="Freeform 13"/>
          <p:cNvSpPr/>
          <p:nvPr/>
        </p:nvSpPr>
        <p:spPr>
          <a:xfrm>
            <a:off x="7409642" y="7494532"/>
            <a:ext cx="3285095" cy="2190063"/>
          </a:xfrm>
          <a:custGeom>
            <a:avLst/>
            <a:gdLst/>
            <a:ahLst/>
            <a:cxnLst/>
            <a:rect l="l" t="t" r="r" b="b"/>
            <a:pathLst>
              <a:path w="3285095" h="2190063">
                <a:moveTo>
                  <a:pt x="0" y="0"/>
                </a:moveTo>
                <a:lnTo>
                  <a:pt x="3285095" y="0"/>
                </a:lnTo>
                <a:lnTo>
                  <a:pt x="3285095" y="2190063"/>
                </a:lnTo>
                <a:lnTo>
                  <a:pt x="0" y="2190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5321664" y="6633032"/>
            <a:ext cx="1320033" cy="1355378"/>
          </a:xfrm>
          <a:prstGeom prst="line">
            <a:avLst/>
          </a:prstGeom>
          <a:ln w="34925" cap="flat">
            <a:solidFill>
              <a:srgbClr val="000000"/>
            </a:solidFill>
            <a:prstDash val="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H="1">
            <a:off x="11496877" y="6530830"/>
            <a:ext cx="1259020" cy="1412234"/>
          </a:xfrm>
          <a:prstGeom prst="line">
            <a:avLst/>
          </a:prstGeom>
          <a:ln w="34925" cap="flat">
            <a:solidFill>
              <a:srgbClr val="000000"/>
            </a:solidFill>
            <a:prstDash val="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169194" y="6026909"/>
            <a:ext cx="0" cy="1007841"/>
          </a:xfrm>
          <a:prstGeom prst="line">
            <a:avLst/>
          </a:prstGeom>
          <a:ln w="34925" cap="flat">
            <a:solidFill>
              <a:srgbClr val="000000"/>
            </a:solidFill>
            <a:prstDash val="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32FDB9-AE9F-CD7D-0643-65090401F249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819011F-2E33-9649-CD02-AACB42B4CBAD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0E7F35C-DF41-99DE-EACF-F4E4E9495516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BC59CA55-80D5-EFE2-BC60-9E2BEEFCE808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B745E892-697B-C79E-53AB-CB23C03F3658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3CDF771A-59F5-F173-8F49-A9AF09B35620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8">
                <a:extLst>
                  <a:ext uri="{FF2B5EF4-FFF2-40B4-BE49-F238E27FC236}">
                    <a16:creationId xmlns:a16="http://schemas.microsoft.com/office/drawing/2014/main" id="{B3F3582F-572E-1907-F21C-86ABD3F0D13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A7F28F6-684F-492C-4C1F-FB7A957AF78E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716AA51-F1B8-F9D3-42CD-CF7607C08A7B}"/>
              </a:ext>
            </a:extLst>
          </p:cNvPr>
          <p:cNvSpPr txBox="1"/>
          <p:nvPr/>
        </p:nvSpPr>
        <p:spPr>
          <a:xfrm>
            <a:off x="749664" y="802623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WAAR?</a:t>
            </a:r>
            <a:endParaRPr lang="en-US" sz="5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893120" y="4774936"/>
            <a:ext cx="4841478" cy="1132835"/>
            <a:chOff x="0" y="-142875"/>
            <a:chExt cx="6455304" cy="1510448"/>
          </a:xfrm>
        </p:grpSpPr>
        <p:sp>
          <p:nvSpPr>
            <p:cNvPr id="4" name="TextBox 4"/>
            <p:cNvSpPr txBox="1"/>
            <p:nvPr/>
          </p:nvSpPr>
          <p:spPr>
            <a:xfrm>
              <a:off x="1793809" y="-142875"/>
              <a:ext cx="2867687" cy="851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9"/>
                </a:lnSpc>
                <a:spcBef>
                  <a:spcPct val="0"/>
                </a:spcBef>
              </a:pPr>
              <a:r>
                <a:rPr lang="en-US" sz="3799" dirty="0">
                  <a:latin typeface="Edmondsans 2"/>
                  <a:ea typeface="Edmondsans 2"/>
                  <a:cs typeface="Edmondsans 2"/>
                  <a:sym typeface="Edmondsans 2"/>
                </a:rPr>
                <a:t>ZETMEEL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46007"/>
              <a:ext cx="6455304" cy="721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 dirty="0">
                  <a:latin typeface="Edmondsans 2"/>
                  <a:ea typeface="Edmondsans 2"/>
                  <a:cs typeface="Edmondsans 2"/>
                  <a:sym typeface="Edmondsans 2"/>
                </a:rPr>
                <a:t>(</a:t>
              </a:r>
              <a:r>
                <a:rPr lang="en-US" sz="3200" i="1" dirty="0">
                  <a:latin typeface="Edmondsans 2"/>
                  <a:ea typeface="Edmondsans 2"/>
                  <a:cs typeface="Edmondsans 2"/>
                  <a:sym typeface="Edmondsans 2"/>
                </a:rPr>
                <a:t>pasta, </a:t>
              </a:r>
              <a:r>
                <a:rPr lang="en-US" sz="3200" i="1" dirty="0" err="1">
                  <a:latin typeface="Edmondsans 2"/>
                  <a:ea typeface="Edmondsans 2"/>
                  <a:cs typeface="Edmondsans 2"/>
                  <a:sym typeface="Edmondsans 2"/>
                </a:rPr>
                <a:t>rijst</a:t>
              </a:r>
              <a:r>
                <a:rPr lang="en-US" sz="3200" i="1" dirty="0">
                  <a:latin typeface="Edmondsans 2"/>
                  <a:ea typeface="Edmondsans 2"/>
                  <a:cs typeface="Edmondsans 2"/>
                  <a:sym typeface="Edmondsans 2"/>
                </a:rPr>
                <a:t>, </a:t>
              </a:r>
              <a:r>
                <a:rPr lang="en-US" sz="3200" i="1" dirty="0" err="1">
                  <a:latin typeface="Edmondsans 2"/>
                  <a:ea typeface="Edmondsans 2"/>
                  <a:cs typeface="Edmondsans 2"/>
                  <a:sym typeface="Edmondsans 2"/>
                </a:rPr>
                <a:t>aardappelen</a:t>
              </a:r>
              <a:r>
                <a:rPr lang="en-US" sz="3200" dirty="0">
                  <a:latin typeface="Edmondsans 2"/>
                  <a:ea typeface="Edmondsans 2"/>
                  <a:cs typeface="Edmondsans 2"/>
                  <a:sym typeface="Edmondsans 2"/>
                </a:rPr>
                <a:t>)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898760" y="2859286"/>
            <a:ext cx="2021142" cy="1424905"/>
          </a:xfrm>
          <a:custGeom>
            <a:avLst/>
            <a:gdLst/>
            <a:ahLst/>
            <a:cxnLst/>
            <a:rect l="l" t="t" r="r" b="b"/>
            <a:pathLst>
              <a:path w="2021142" h="1424905">
                <a:moveTo>
                  <a:pt x="0" y="0"/>
                </a:moveTo>
                <a:lnTo>
                  <a:pt x="2021142" y="0"/>
                </a:lnTo>
                <a:lnTo>
                  <a:pt x="2021142" y="1424906"/>
                </a:lnTo>
                <a:lnTo>
                  <a:pt x="0" y="142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571405" y="5046033"/>
            <a:ext cx="2675852" cy="1327891"/>
          </a:xfrm>
          <a:custGeom>
            <a:avLst/>
            <a:gdLst/>
            <a:ahLst/>
            <a:cxnLst/>
            <a:rect l="l" t="t" r="r" b="b"/>
            <a:pathLst>
              <a:path w="2675852" h="1327891">
                <a:moveTo>
                  <a:pt x="0" y="0"/>
                </a:moveTo>
                <a:lnTo>
                  <a:pt x="2675852" y="0"/>
                </a:lnTo>
                <a:lnTo>
                  <a:pt x="2675852" y="1327891"/>
                </a:lnTo>
                <a:lnTo>
                  <a:pt x="0" y="132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174" flipH="1">
            <a:off x="11424782" y="5172133"/>
            <a:ext cx="1531902" cy="1081906"/>
          </a:xfrm>
          <a:custGeom>
            <a:avLst/>
            <a:gdLst/>
            <a:ahLst/>
            <a:cxnLst/>
            <a:rect l="l" t="t" r="r" b="b"/>
            <a:pathLst>
              <a:path w="1531902" h="1081906">
                <a:moveTo>
                  <a:pt x="1531902" y="0"/>
                </a:moveTo>
                <a:lnTo>
                  <a:pt x="0" y="0"/>
                </a:lnTo>
                <a:lnTo>
                  <a:pt x="0" y="1081906"/>
                </a:lnTo>
                <a:lnTo>
                  <a:pt x="1531902" y="1081906"/>
                </a:lnTo>
                <a:lnTo>
                  <a:pt x="15319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942287">
            <a:off x="3638606" y="2787810"/>
            <a:ext cx="1333199" cy="701596"/>
          </a:xfrm>
          <a:custGeom>
            <a:avLst/>
            <a:gdLst/>
            <a:ahLst/>
            <a:cxnLst/>
            <a:rect l="l" t="t" r="r" b="b"/>
            <a:pathLst>
              <a:path w="1333199" h="701596">
                <a:moveTo>
                  <a:pt x="0" y="0"/>
                </a:moveTo>
                <a:lnTo>
                  <a:pt x="1333199" y="0"/>
                </a:lnTo>
                <a:lnTo>
                  <a:pt x="1333199" y="701596"/>
                </a:lnTo>
                <a:lnTo>
                  <a:pt x="0" y="701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2084" y="2543564"/>
            <a:ext cx="1552331" cy="1106036"/>
          </a:xfrm>
          <a:custGeom>
            <a:avLst/>
            <a:gdLst/>
            <a:ahLst/>
            <a:cxnLst/>
            <a:rect l="l" t="t" r="r" b="b"/>
            <a:pathLst>
              <a:path w="1552331" h="1106036">
                <a:moveTo>
                  <a:pt x="0" y="0"/>
                </a:moveTo>
                <a:lnTo>
                  <a:pt x="1552331" y="0"/>
                </a:lnTo>
                <a:lnTo>
                  <a:pt x="1552331" y="1106036"/>
                </a:lnTo>
                <a:lnTo>
                  <a:pt x="0" y="1106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37053">
            <a:off x="2154828" y="4497591"/>
            <a:ext cx="907152" cy="907152"/>
          </a:xfrm>
          <a:custGeom>
            <a:avLst/>
            <a:gdLst/>
            <a:ahLst/>
            <a:cxnLst/>
            <a:rect l="l" t="t" r="r" b="b"/>
            <a:pathLst>
              <a:path w="907152" h="907152">
                <a:moveTo>
                  <a:pt x="0" y="0"/>
                </a:moveTo>
                <a:lnTo>
                  <a:pt x="907152" y="0"/>
                </a:lnTo>
                <a:lnTo>
                  <a:pt x="907152" y="907151"/>
                </a:lnTo>
                <a:lnTo>
                  <a:pt x="0" y="907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168917">
            <a:off x="2679104" y="4345427"/>
            <a:ext cx="1397141" cy="1287116"/>
          </a:xfrm>
          <a:custGeom>
            <a:avLst/>
            <a:gdLst/>
            <a:ahLst/>
            <a:cxnLst/>
            <a:rect l="l" t="t" r="r" b="b"/>
            <a:pathLst>
              <a:path w="1397141" h="1287116">
                <a:moveTo>
                  <a:pt x="0" y="0"/>
                </a:moveTo>
                <a:lnTo>
                  <a:pt x="1397140" y="0"/>
                </a:lnTo>
                <a:lnTo>
                  <a:pt x="1397140" y="1287116"/>
                </a:lnTo>
                <a:lnTo>
                  <a:pt x="0" y="1287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95889" y="5029338"/>
            <a:ext cx="1330425" cy="655235"/>
          </a:xfrm>
          <a:custGeom>
            <a:avLst/>
            <a:gdLst/>
            <a:ahLst/>
            <a:cxnLst/>
            <a:rect l="l" t="t" r="r" b="b"/>
            <a:pathLst>
              <a:path w="1330425" h="655235">
                <a:moveTo>
                  <a:pt x="0" y="0"/>
                </a:moveTo>
                <a:lnTo>
                  <a:pt x="1330426" y="0"/>
                </a:lnTo>
                <a:lnTo>
                  <a:pt x="1330426" y="655234"/>
                </a:lnTo>
                <a:lnTo>
                  <a:pt x="0" y="655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3245" y="6284855"/>
            <a:ext cx="2297677" cy="1596886"/>
          </a:xfrm>
          <a:custGeom>
            <a:avLst/>
            <a:gdLst/>
            <a:ahLst/>
            <a:cxnLst/>
            <a:rect l="l" t="t" r="r" b="b"/>
            <a:pathLst>
              <a:path w="2297677" h="1596886">
                <a:moveTo>
                  <a:pt x="0" y="0"/>
                </a:moveTo>
                <a:lnTo>
                  <a:pt x="2297677" y="0"/>
                </a:lnTo>
                <a:lnTo>
                  <a:pt x="2297677" y="1596885"/>
                </a:lnTo>
                <a:lnTo>
                  <a:pt x="0" y="15968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95460" y="2740782"/>
            <a:ext cx="1908784" cy="1047445"/>
          </a:xfrm>
          <a:custGeom>
            <a:avLst/>
            <a:gdLst/>
            <a:ahLst/>
            <a:cxnLst/>
            <a:rect l="l" t="t" r="r" b="b"/>
            <a:pathLst>
              <a:path w="1908784" h="1047445">
                <a:moveTo>
                  <a:pt x="0" y="0"/>
                </a:moveTo>
                <a:lnTo>
                  <a:pt x="1908783" y="0"/>
                </a:lnTo>
                <a:lnTo>
                  <a:pt x="1908783" y="1047445"/>
                </a:lnTo>
                <a:lnTo>
                  <a:pt x="0" y="10474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95889" y="8377040"/>
            <a:ext cx="1724297" cy="1202697"/>
          </a:xfrm>
          <a:custGeom>
            <a:avLst/>
            <a:gdLst/>
            <a:ahLst/>
            <a:cxnLst/>
            <a:rect l="l" t="t" r="r" b="b"/>
            <a:pathLst>
              <a:path w="1724297" h="1202697">
                <a:moveTo>
                  <a:pt x="0" y="0"/>
                </a:moveTo>
                <a:lnTo>
                  <a:pt x="1724297" y="0"/>
                </a:lnTo>
                <a:lnTo>
                  <a:pt x="1724297" y="1202697"/>
                </a:lnTo>
                <a:lnTo>
                  <a:pt x="0" y="1202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09331" y="7324006"/>
            <a:ext cx="998979" cy="794188"/>
          </a:xfrm>
          <a:custGeom>
            <a:avLst/>
            <a:gdLst/>
            <a:ahLst/>
            <a:cxnLst/>
            <a:rect l="l" t="t" r="r" b="b"/>
            <a:pathLst>
              <a:path w="998979" h="794188">
                <a:moveTo>
                  <a:pt x="0" y="0"/>
                </a:moveTo>
                <a:lnTo>
                  <a:pt x="998979" y="0"/>
                </a:lnTo>
                <a:lnTo>
                  <a:pt x="998979" y="794188"/>
                </a:lnTo>
                <a:lnTo>
                  <a:pt x="0" y="79418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42814" y="844318"/>
            <a:ext cx="15482180" cy="643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  <a:spcBef>
                <a:spcPct val="0"/>
              </a:spcBef>
            </a:pPr>
            <a:r>
              <a:rPr lang="en-US" sz="4800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WELKE COMPONENT WORDT HET MEEST VERSPILD?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73745" y="7025111"/>
            <a:ext cx="2439789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GROENTEN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73744" y="2934017"/>
            <a:ext cx="2492105" cy="655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VLEES/VIS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08187" y="8830310"/>
            <a:ext cx="1194296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SOEP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33990" y="7275801"/>
            <a:ext cx="1880493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DESSERT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96158" y="2967581"/>
            <a:ext cx="2215610" cy="655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BROOD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72001" y="4761134"/>
            <a:ext cx="870205" cy="31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"/>
              </a:lnSpc>
              <a:spcBef>
                <a:spcPct val="0"/>
              </a:spcBef>
            </a:pPr>
            <a:r>
              <a:rPr lang="en-US" sz="1648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ZETMEEL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04189" y="8989261"/>
            <a:ext cx="616711" cy="37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6"/>
              </a:lnSpc>
              <a:spcBef>
                <a:spcPct val="0"/>
              </a:spcBef>
            </a:pPr>
            <a:r>
              <a:rPr lang="en-US" sz="1962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SOEP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33990" y="5264679"/>
            <a:ext cx="1423988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latin typeface="Edmondsans 2"/>
                <a:ea typeface="Edmondsans 2"/>
                <a:cs typeface="Edmondsans 2"/>
                <a:sym typeface="Edmondsans 2"/>
              </a:rPr>
              <a:t>BELEG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D82D8E8F-449C-F24E-1C9C-2016AD93020B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B68FDEF6-CD36-6403-77D8-5865CFD2D898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F9FEA173-F3FC-B2B1-9E00-D713F5B3C0CE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DBD146A1-6A7A-259B-92EB-DC4F66BD4209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31" name="Group 6">
              <a:extLst>
                <a:ext uri="{FF2B5EF4-FFF2-40B4-BE49-F238E27FC236}">
                  <a16:creationId xmlns:a16="http://schemas.microsoft.com/office/drawing/2014/main" id="{F58AE3EF-A144-9489-A5E8-AE16AC92D0D1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7819C7C4-284B-55D3-FA4B-1E3E0E7F165F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8">
                <a:extLst>
                  <a:ext uri="{FF2B5EF4-FFF2-40B4-BE49-F238E27FC236}">
                    <a16:creationId xmlns:a16="http://schemas.microsoft.com/office/drawing/2014/main" id="{27E423B1-617E-382D-1BB3-805FDD7ACCA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4DDD04AD-917F-BE30-132D-CDDC76537CE2}"/>
                </a:ext>
              </a:extLst>
            </p:cNvPr>
            <p:cNvSpPr txBox="1"/>
            <p:nvPr/>
          </p:nvSpPr>
          <p:spPr>
            <a:xfrm>
              <a:off x="108229" y="387803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3440E-3CF8-B672-4DE3-FE19F2CE6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7FB1EF-C2F6-9C86-4587-54874054B773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169BC50-75DE-6CF4-D603-13854EAFAB69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C93DDDD-C0DE-EBC7-A01F-8E6B3F777365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2D75665-1800-9C7B-9C1B-5E44B2D43B23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84273E9-7A82-994D-B080-3DB8EE5D0C22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18A3737-1636-E1CD-64A3-EBD2C422F06A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563B8BC3-1AEF-FB2C-863F-2A77AE64411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4D84E9-64C4-D628-5FCD-D55D40EAA9F4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15BEF9F6-36E0-E3D4-4AC7-DE4823A445FF}"/>
              </a:ext>
            </a:extLst>
          </p:cNvPr>
          <p:cNvSpPr txBox="1"/>
          <p:nvPr/>
        </p:nvSpPr>
        <p:spPr>
          <a:xfrm>
            <a:off x="3565226" y="3683164"/>
            <a:ext cx="11157543" cy="2920671"/>
          </a:xfrm>
          <a:prstGeom prst="rect">
            <a:avLst/>
          </a:prstGeom>
          <a:solidFill>
            <a:srgbClr val="D5E1FC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70"/>
              </a:lnSpc>
              <a:spcBef>
                <a:spcPct val="0"/>
              </a:spcBef>
            </a:pPr>
            <a:r>
              <a:rPr lang="en-US" sz="6499" spc="-116" dirty="0">
                <a:solidFill>
                  <a:srgbClr val="0635C9"/>
                </a:solidFill>
                <a:latin typeface="League Spartan"/>
                <a:sym typeface="Gotham 1"/>
              </a:rPr>
              <a:t>WAAROM WORDT ER VOEDSEL VERSPILD?</a:t>
            </a:r>
          </a:p>
        </p:txBody>
      </p:sp>
    </p:spTree>
    <p:extLst>
      <p:ext uri="{BB962C8B-B14F-4D97-AF65-F5344CB8AC3E}">
        <p14:creationId xmlns:p14="http://schemas.microsoft.com/office/powerpoint/2010/main" val="142958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85278-479C-9639-69EF-E330E302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569597B-BE7C-8F74-4CC9-1510F3DC1DE8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FC6AF09-7CFB-7B0A-ADB9-F4511B1E1A3E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DF4D797-B062-1F8B-000F-12B323BD282F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27AF6E5-A3A9-8A59-534C-F2A063B06D58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4CE5D9F-C137-DEF2-AB0E-B7C6EB6155F4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294447B5-00F3-9211-82B6-E0AA60ED1CDA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F16E13A7-284B-0F45-A7DB-1F7B198000DE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1E1B22E-9268-28F3-AF2A-A1543E67788B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B159B86-B9D4-42C5-AEB4-A6CDB91052C1}"/>
              </a:ext>
            </a:extLst>
          </p:cNvPr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Menu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9824BC3-316C-037A-7F80-EB128CF225C9}"/>
              </a:ext>
            </a:extLst>
          </p:cNvPr>
          <p:cNvSpPr txBox="1"/>
          <p:nvPr/>
        </p:nvSpPr>
        <p:spPr>
          <a:xfrm>
            <a:off x="1738921" y="2635734"/>
            <a:ext cx="15634679" cy="4039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60369" indent="-458785">
              <a:lnSpc>
                <a:spcPts val="6884"/>
              </a:lnSpc>
              <a:buFontTx/>
              <a:buAutoNum type="arabicPeriod"/>
            </a:pPr>
            <a:r>
              <a:rPr lang="en-US" sz="4400" spc="-74" dirty="0">
                <a:solidFill>
                  <a:srgbClr val="0635C9"/>
                </a:solidFill>
                <a:latin typeface="Inter Bold"/>
                <a:ea typeface="Inter Bold"/>
                <a:sym typeface="Edmondsans 2"/>
              </a:rPr>
              <a:t>VOEDSELVERSPILLING? </a:t>
            </a:r>
          </a:p>
          <a:p>
            <a:pPr marL="460369" indent="-458785">
              <a:lnSpc>
                <a:spcPts val="6884"/>
              </a:lnSpc>
              <a:buFontTx/>
              <a:buAutoNum type="arabicPeriod"/>
            </a:pPr>
            <a:r>
              <a:rPr lang="en-US" sz="4400" spc="-74" dirty="0">
                <a:solidFill>
                  <a:srgbClr val="0635C9"/>
                </a:solidFill>
                <a:latin typeface="Inter Bold"/>
                <a:ea typeface="Inter Bold"/>
                <a:sym typeface="Edmondsans 2"/>
              </a:rPr>
              <a:t>VOEDSELVERSPILLING IN HORECA</a:t>
            </a:r>
          </a:p>
          <a:p>
            <a:pPr marL="460369" indent="-458785">
              <a:lnSpc>
                <a:spcPts val="6884"/>
              </a:lnSpc>
              <a:buFontTx/>
              <a:buAutoNum type="arabicPeriod"/>
            </a:pPr>
            <a:r>
              <a:rPr lang="en-US" sz="4400" spc="-74" dirty="0">
                <a:solidFill>
                  <a:srgbClr val="0635C9"/>
                </a:solidFill>
                <a:latin typeface="Inter Bold"/>
                <a:ea typeface="Inter Bold"/>
                <a:sym typeface="Edmondsans 2"/>
              </a:rPr>
              <a:t>INSPIRATIE &amp; VOORBEELDEN </a:t>
            </a:r>
          </a:p>
          <a:p>
            <a:pPr marL="460369" indent="-458785">
              <a:lnSpc>
                <a:spcPts val="6884"/>
              </a:lnSpc>
              <a:buFontTx/>
              <a:buAutoNum type="arabicPeriod"/>
            </a:pPr>
            <a:r>
              <a:rPr lang="en-US" sz="4400" spc="-74" dirty="0">
                <a:solidFill>
                  <a:srgbClr val="0635C9"/>
                </a:solidFill>
                <a:latin typeface="Inter Bold"/>
                <a:ea typeface="Inter Bold"/>
                <a:sym typeface="Edmondsans 2"/>
              </a:rPr>
              <a:t>OPLOSSINGEN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dmondsans 2"/>
              <a:ea typeface="Edmondsans 2"/>
              <a:cs typeface="Edmondsans 2"/>
              <a:sym typeface="Edmondsans 2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  <p:extLst>
      <p:ext uri="{BB962C8B-B14F-4D97-AF65-F5344CB8AC3E}">
        <p14:creationId xmlns:p14="http://schemas.microsoft.com/office/powerpoint/2010/main" val="63227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FB35566B-FBD0-54A9-736F-592DF628C523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75BAAD75-AE23-1F6D-6F21-A0D846C220B8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C2F56141-7E08-7A53-1D55-FC6CCE8FEC3E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4" y="1"/>
            <a:ext cx="9144002" cy="10287000"/>
          </a:xfrm>
          <a:custGeom>
            <a:avLst/>
            <a:gdLst/>
            <a:ahLst/>
            <a:cxnLst/>
            <a:rect l="l" t="t" r="r" b="b"/>
            <a:pathLst>
              <a:path w="9266613" h="12059133">
                <a:moveTo>
                  <a:pt x="0" y="0"/>
                </a:moveTo>
                <a:lnTo>
                  <a:pt x="9266613" y="0"/>
                </a:lnTo>
                <a:lnTo>
                  <a:pt x="9266613" y="12059133"/>
                </a:lnTo>
                <a:lnTo>
                  <a:pt x="0" y="120591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5065" y="4799330"/>
            <a:ext cx="8228933" cy="5487670"/>
            <a:chOff x="0" y="0"/>
            <a:chExt cx="10971911" cy="73168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1911" cy="7316851"/>
            </a:xfrm>
            <a:custGeom>
              <a:avLst/>
              <a:gdLst/>
              <a:ahLst/>
              <a:cxnLst/>
              <a:rect l="l" t="t" r="r" b="b"/>
              <a:pathLst>
                <a:path w="10971911" h="7316851">
                  <a:moveTo>
                    <a:pt x="0" y="0"/>
                  </a:moveTo>
                  <a:lnTo>
                    <a:pt x="10971911" y="0"/>
                  </a:lnTo>
                  <a:lnTo>
                    <a:pt x="10971911" y="7316851"/>
                  </a:lnTo>
                  <a:lnTo>
                    <a:pt x="0" y="7316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" b="-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1443022">
            <a:off x="7178421" y="1076575"/>
            <a:ext cx="4074177" cy="1404019"/>
            <a:chOff x="0" y="0"/>
            <a:chExt cx="5432236" cy="1872025"/>
          </a:xfrm>
        </p:grpSpPr>
        <p:sp>
          <p:nvSpPr>
            <p:cNvPr id="8" name="Freeform 8"/>
            <p:cNvSpPr/>
            <p:nvPr/>
          </p:nvSpPr>
          <p:spPr>
            <a:xfrm flipV="1">
              <a:off x="0" y="0"/>
              <a:ext cx="5432298" cy="1871980"/>
            </a:xfrm>
            <a:custGeom>
              <a:avLst/>
              <a:gdLst/>
              <a:ahLst/>
              <a:cxnLst/>
              <a:rect l="l" t="t" r="r" b="b"/>
              <a:pathLst>
                <a:path w="5432298" h="1871980">
                  <a:moveTo>
                    <a:pt x="0" y="1871980"/>
                  </a:moveTo>
                  <a:lnTo>
                    <a:pt x="5432298" y="1871980"/>
                  </a:lnTo>
                  <a:lnTo>
                    <a:pt x="5432298" y="0"/>
                  </a:lnTo>
                  <a:lnTo>
                    <a:pt x="0" y="0"/>
                  </a:lnTo>
                  <a:lnTo>
                    <a:pt x="0" y="1871980"/>
                  </a:lnTo>
                  <a:close/>
                </a:path>
              </a:pathLst>
            </a:custGeom>
            <a:blipFill>
              <a:blip r:embed="rId6"/>
              <a:stretch>
                <a:fillRect t="-171" r="1" b="-1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4557" y="771525"/>
            <a:ext cx="7032273" cy="279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2"/>
              </a:lnSpc>
            </a:pPr>
            <a:r>
              <a:rPr lang="en-US" sz="3715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TE WEINIG ETEN</a:t>
            </a:r>
          </a:p>
          <a:p>
            <a:pPr algn="ctr">
              <a:lnSpc>
                <a:spcPts val="5202"/>
              </a:lnSpc>
            </a:pPr>
            <a:r>
              <a:rPr lang="en-US" sz="3715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=</a:t>
            </a:r>
          </a:p>
          <a:p>
            <a:pPr algn="ctr">
              <a:lnSpc>
                <a:spcPts val="5202"/>
              </a:lnSpc>
            </a:pPr>
            <a:r>
              <a:rPr lang="en-US" sz="3715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 GROOTSTE NACHTMERRIE VAN ELKE CHEF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15117" y="3151635"/>
            <a:ext cx="7472883" cy="765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499" b="1" spc="-34" dirty="0">
                <a:latin typeface="Arimo"/>
                <a:ea typeface="Arimo"/>
                <a:cs typeface="Arimo"/>
                <a:sym typeface="Arimo"/>
              </a:rPr>
              <a:t>KEUKEN: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 VEEL BESTELLEN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OVERPRODUCTIE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OVERVLOEDIG AANBOD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 GROTE PORTIES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 VEEL OP BUFFET VOORZIEN</a:t>
            </a:r>
          </a:p>
          <a:p>
            <a:pPr marL="76119" lvl="1">
              <a:lnSpc>
                <a:spcPts val="4969"/>
              </a:lnSpc>
            </a:pPr>
            <a:r>
              <a:rPr lang="en-US" sz="3499" b="1" spc="-34" dirty="0">
                <a:latin typeface="Arimo"/>
                <a:ea typeface="Arimo"/>
                <a:cs typeface="Arimo"/>
                <a:sym typeface="Arimo"/>
              </a:rPr>
              <a:t>BIJ KLANT: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 VEEL OPSCHEPPEN</a:t>
            </a:r>
          </a:p>
          <a:p>
            <a:pPr marL="799979" lvl="2" indent="-266660" algn="l">
              <a:lnSpc>
                <a:spcPts val="4969"/>
              </a:lnSpc>
              <a:buFont typeface="Arial"/>
              <a:buChar char="⚬"/>
            </a:pPr>
            <a:r>
              <a:rPr lang="en-US" sz="3499" spc="-34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 HOGE VERWACHTING</a:t>
            </a:r>
          </a:p>
          <a:p>
            <a:pPr marL="799979" lvl="2" indent="-266660" algn="l">
              <a:lnSpc>
                <a:spcPts val="4969"/>
              </a:lnSpc>
            </a:pPr>
            <a:endParaRPr lang="en-US" sz="3499" spc="-34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99979" lvl="2" indent="-266660" algn="l">
              <a:lnSpc>
                <a:spcPts val="4969"/>
              </a:lnSpc>
            </a:pPr>
            <a:endParaRPr lang="en-US" sz="3499" spc="-34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99979" lvl="2" indent="-266660" algn="l">
              <a:lnSpc>
                <a:spcPts val="4969"/>
              </a:lnSpc>
            </a:pPr>
            <a:endParaRPr lang="en-US" sz="3499" spc="-34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55975" y="841601"/>
            <a:ext cx="3945480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DIT LEIDT TOT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7266" y="4028723"/>
            <a:ext cx="7126856" cy="145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&amp; RESTAURANTS &amp; LOGIES </a:t>
            </a:r>
          </a:p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LUXE &amp; GENIETEN</a:t>
            </a: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FCDCF662-E002-5103-2E48-D3079DB20384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AE1D92DD-CC37-1F61-ECE1-D27D4D6999C9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1C852DC-9D48-F0F4-D5EB-B64AA482A113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74A79BF0-56A0-E592-3031-48078B70FC72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100067A9-FAC7-3B0A-FC98-85F16BF82BB8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66FC3-3D3E-9B5C-0606-C7AD1170B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75B61D-62DB-D9F9-9F65-77624B8CBA79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7615B34-11AE-3784-2462-8F41C6C68763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11DC5E1-2760-25E0-201A-BDC69376FD47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2FC9EC3-CC76-6F44-3DFC-8FF5A4E4EC7F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F9AB231-429D-E2FD-40F5-98DA82DFFBD5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83A88EA-F183-14C3-28B6-313637AB1045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E2C2FFB9-B046-428B-2055-752CD0DAC43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5EF499F-5BD4-D699-2CBB-B89996FB3FD7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DAD4C8E6-99F5-AF4C-AA1B-BAA52651C1BB}"/>
              </a:ext>
            </a:extLst>
          </p:cNvPr>
          <p:cNvSpPr txBox="1"/>
          <p:nvPr/>
        </p:nvSpPr>
        <p:spPr>
          <a:xfrm>
            <a:off x="2793821" y="2920135"/>
            <a:ext cx="12700354" cy="4446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870"/>
              </a:lnSpc>
              <a:spcBef>
                <a:spcPct val="0"/>
              </a:spcBef>
            </a:pPr>
            <a:r>
              <a:rPr lang="en-GB" sz="6499" spc="-116" dirty="0">
                <a:solidFill>
                  <a:srgbClr val="0635C9"/>
                </a:solidFill>
                <a:latin typeface="League Spartan"/>
              </a:rPr>
              <a:t>WAT IS HET VERBORGEN GOUD IN DE KEUKENAFVALBAK? </a:t>
            </a:r>
            <a:endParaRPr lang="en-US" sz="6499" spc="-116" dirty="0">
              <a:solidFill>
                <a:srgbClr val="0635C9"/>
              </a:solidFill>
              <a:latin typeface="League Spartan"/>
              <a:sym typeface="Gotham 1"/>
            </a:endParaRPr>
          </a:p>
        </p:txBody>
      </p:sp>
    </p:spTree>
    <p:extLst>
      <p:ext uri="{BB962C8B-B14F-4D97-AF65-F5344CB8AC3E}">
        <p14:creationId xmlns:p14="http://schemas.microsoft.com/office/powerpoint/2010/main" val="736329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9EF1D-963F-BF41-3C3A-FC13EDAF8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een garbage can with a wheelie&#10;&#10;Description automatically generated">
            <a:extLst>
              <a:ext uri="{FF2B5EF4-FFF2-40B4-BE49-F238E27FC236}">
                <a16:creationId xmlns:a16="http://schemas.microsoft.com/office/drawing/2014/main" id="{17C974A7-347F-7DB5-2EA7-1A45D4C25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61089" y="5126005"/>
            <a:ext cx="6683425" cy="501256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B3A93B1-D86E-C4A9-0AB7-CF497C304BF2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9B519F-C95B-4795-6582-15C95073C64E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DDBC322-A303-A20A-7EAE-2865998FA55C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E36D381-0BAC-2167-21CB-652B37A775F5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AC4C8F8-F82E-6291-D624-995C51F47A82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3421D9DC-FEEC-5029-D2B9-4592FDD0AD54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C865E94-DDAA-A3F1-E6CA-B87EE9BC059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0326D87-5001-C367-6097-CF8293F19D36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0B0D98-7451-ECCA-8383-8EC72DA4D2BA}"/>
              </a:ext>
            </a:extLst>
          </p:cNvPr>
          <p:cNvSpPr txBox="1"/>
          <p:nvPr/>
        </p:nvSpPr>
        <p:spPr>
          <a:xfrm>
            <a:off x="4572000" y="488877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7D99DF6-1742-F0E0-9363-AACEB092CB26}"/>
              </a:ext>
            </a:extLst>
          </p:cNvPr>
          <p:cNvSpPr/>
          <p:nvPr/>
        </p:nvSpPr>
        <p:spPr>
          <a:xfrm flipV="1">
            <a:off x="8041991" y="356360"/>
            <a:ext cx="5509450" cy="5837827"/>
          </a:xfrm>
          <a:custGeom>
            <a:avLst/>
            <a:gdLst/>
            <a:ahLst/>
            <a:cxnLst/>
            <a:rect l="l" t="t" r="r" b="b"/>
            <a:pathLst>
              <a:path w="5509450" h="5837827">
                <a:moveTo>
                  <a:pt x="0" y="5837828"/>
                </a:moveTo>
                <a:lnTo>
                  <a:pt x="5509450" y="5837828"/>
                </a:lnTo>
                <a:lnTo>
                  <a:pt x="5509450" y="0"/>
                </a:lnTo>
                <a:lnTo>
                  <a:pt x="0" y="0"/>
                </a:lnTo>
                <a:lnTo>
                  <a:pt x="0" y="58378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43F378C8-DFAB-4B01-E32B-775F42590A7A}"/>
              </a:ext>
            </a:extLst>
          </p:cNvPr>
          <p:cNvSpPr/>
          <p:nvPr/>
        </p:nvSpPr>
        <p:spPr>
          <a:xfrm>
            <a:off x="851346" y="4024596"/>
            <a:ext cx="6683425" cy="5008391"/>
          </a:xfrm>
          <a:custGeom>
            <a:avLst/>
            <a:gdLst/>
            <a:ahLst/>
            <a:cxnLst/>
            <a:rect l="l" t="t" r="r" b="b"/>
            <a:pathLst>
              <a:path w="6683425" h="5008391">
                <a:moveTo>
                  <a:pt x="0" y="0"/>
                </a:moveTo>
                <a:lnTo>
                  <a:pt x="6683425" y="0"/>
                </a:lnTo>
                <a:lnTo>
                  <a:pt x="6683425" y="5008391"/>
                </a:lnTo>
                <a:lnTo>
                  <a:pt x="0" y="5008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4C80D685-578D-6CB7-6F73-BBE2FA7C2629}"/>
              </a:ext>
            </a:extLst>
          </p:cNvPr>
          <p:cNvSpPr txBox="1"/>
          <p:nvPr/>
        </p:nvSpPr>
        <p:spPr>
          <a:xfrm>
            <a:off x="764891" y="851474"/>
            <a:ext cx="7277100" cy="166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sym typeface="HK Grotesk Bold"/>
              </a:rPr>
              <a:t>(ONZICHTBARE) </a:t>
            </a:r>
          </a:p>
          <a:p>
            <a:pPr algn="l">
              <a:lnSpc>
                <a:spcPts val="6299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sym typeface="HK Grotesk Bold"/>
              </a:rPr>
              <a:t>KOST?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CE790E-7638-4A4B-1351-4D3DE6800398}"/>
              </a:ext>
            </a:extLst>
          </p:cNvPr>
          <p:cNvSpPr txBox="1"/>
          <p:nvPr/>
        </p:nvSpPr>
        <p:spPr>
          <a:xfrm>
            <a:off x="353291" y="9907742"/>
            <a:ext cx="419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  <a:sym typeface="Montserrat Italics"/>
              </a:rPr>
              <a:t>: 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  <a:hlinkClick r:id="rId4" tooltip="https://paul-barford.blogspot.com/2017/04/binning-large-part-of-nation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</a:rPr>
              <a:t> </a:t>
            </a:r>
            <a:r>
              <a:rPr lang="en-US" sz="900" spc="-29" dirty="0" err="1">
                <a:solidFill>
                  <a:srgbClr val="0635C9"/>
                </a:solidFill>
                <a:latin typeface="Montserrat Italics"/>
              </a:rPr>
              <a:t>byUnknown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</a:rPr>
              <a:t> Author is licensed under 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  <a:hlinkClick r:id="rId9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900" spc="-29" dirty="0">
                <a:solidFill>
                  <a:srgbClr val="0635C9"/>
                </a:solidFill>
                <a:latin typeface="Montserrat Italics"/>
              </a:rPr>
              <a:t> 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499CD27F-455A-BDC7-1386-C445960EE873}"/>
              </a:ext>
            </a:extLst>
          </p:cNvPr>
          <p:cNvSpPr txBox="1"/>
          <p:nvPr/>
        </p:nvSpPr>
        <p:spPr>
          <a:xfrm>
            <a:off x="12229381" y="5175600"/>
            <a:ext cx="6058619" cy="1353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225"/>
              </a:lnSpc>
              <a:spcBef>
                <a:spcPct val="0"/>
              </a:spcBef>
            </a:pPr>
            <a:r>
              <a:rPr lang="en-US" sz="4800" spc="-99" dirty="0">
                <a:solidFill>
                  <a:srgbClr val="025461"/>
                </a:solidFill>
                <a:latin typeface="Gotham 1"/>
                <a:ea typeface="Gotham 1"/>
                <a:cs typeface="Gotham 1"/>
                <a:sym typeface="Gotham 1"/>
              </a:rPr>
              <a:t>VOEDSELVERSPILLING = GELD VERSPILLING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E4AD0-034D-42F6-7648-EC440C26D38C}"/>
              </a:ext>
            </a:extLst>
          </p:cNvPr>
          <p:cNvSpPr txBox="1"/>
          <p:nvPr/>
        </p:nvSpPr>
        <p:spPr>
          <a:xfrm>
            <a:off x="4706471" y="5221051"/>
            <a:ext cx="941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13A7B-8F0E-8B29-6C19-0AD2E8362C37}"/>
              </a:ext>
            </a:extLst>
          </p:cNvPr>
          <p:cNvSpPr txBox="1"/>
          <p:nvPr/>
        </p:nvSpPr>
        <p:spPr>
          <a:xfrm>
            <a:off x="4706471" y="5221051"/>
            <a:ext cx="941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756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0F6B-C50F-14EC-A047-46484C558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D3694E-3E25-C92E-4A5F-F421B1B541AF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FBD02D-1DD0-025F-505D-0399FA3DA873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1DC694B-B7DF-9CC2-7502-5C7B0B57D527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8919239-F413-02DB-E39D-778AF23EF4A6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DD3E4FD-B594-6035-39B4-C8ADBF1BF0CE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234E8D36-14DF-48DA-DAE9-3FF684918255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3B7D91A-E519-1428-9923-1271051BC8AB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1B72FBA-BBC5-B440-A1E4-08159D7219EE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7928C9-87C7-C7C9-BB70-E9C91A9FD312}"/>
              </a:ext>
            </a:extLst>
          </p:cNvPr>
          <p:cNvSpPr txBox="1"/>
          <p:nvPr/>
        </p:nvSpPr>
        <p:spPr>
          <a:xfrm>
            <a:off x="4572000" y="488487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C02DADE9-FAC7-BAD7-EB75-A005863F2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5248274"/>
            <a:ext cx="184205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C7C3007-0A63-E472-FA6F-26397C3CA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52504"/>
              </p:ext>
            </p:extLst>
          </p:nvPr>
        </p:nvGraphicFramePr>
        <p:xfrm>
          <a:off x="4876800" y="2363787"/>
          <a:ext cx="9143999" cy="6858000"/>
        </p:xfrm>
        <a:graphic>
          <a:graphicData uri="http://schemas.openxmlformats.org/drawingml/2006/table">
            <a:tbl>
              <a:tblPr/>
              <a:tblGrid>
                <a:gridCol w="9143999">
                  <a:extLst>
                    <a:ext uri="{9D8B030D-6E8A-4147-A177-3AD203B41FA5}">
                      <a16:colId xmlns:a16="http://schemas.microsoft.com/office/drawing/2014/main" val="29844769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€1000 </a:t>
                      </a:r>
                      <a:r>
                        <a:rPr lang="en-GB" sz="3600" b="1" dirty="0" err="1"/>
                        <a:t>netto</a:t>
                      </a:r>
                      <a:r>
                        <a:rPr lang="en-GB" sz="3600" b="1" dirty="0"/>
                        <a:t> </a:t>
                      </a:r>
                      <a:r>
                        <a:rPr lang="en-GB" sz="3600" b="1" dirty="0" err="1"/>
                        <a:t>omzet</a:t>
                      </a:r>
                      <a:endParaRPr lang="en-GB" sz="3600" b="1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44612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C00000"/>
                          </a:solidFill>
                        </a:rPr>
                        <a:t>€300 Food &amp; Beverage cost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02379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€ 350 </a:t>
                      </a:r>
                      <a:r>
                        <a:rPr lang="en-GB" sz="3600" b="1" dirty="0" err="1"/>
                        <a:t>Personeelskosten</a:t>
                      </a:r>
                      <a:endParaRPr lang="en-GB" sz="3600" b="1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07049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€150 </a:t>
                      </a:r>
                      <a:r>
                        <a:rPr lang="en-GB" sz="3600" b="1" dirty="0" err="1"/>
                        <a:t>Variabele</a:t>
                      </a:r>
                      <a:r>
                        <a:rPr lang="en-GB" sz="3600" b="1" dirty="0"/>
                        <a:t> </a:t>
                      </a:r>
                      <a:r>
                        <a:rPr lang="en-GB" sz="3600" b="1" dirty="0" err="1"/>
                        <a:t>kosten</a:t>
                      </a:r>
                      <a:endParaRPr lang="en-GB" sz="3600" b="1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72189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/>
                        <a:t>€150 </a:t>
                      </a:r>
                      <a:r>
                        <a:rPr lang="en-GB" sz="3600" b="1" dirty="0" err="1"/>
                        <a:t>Vaste</a:t>
                      </a:r>
                      <a:r>
                        <a:rPr lang="en-GB" sz="3600" b="1" dirty="0"/>
                        <a:t> </a:t>
                      </a:r>
                      <a:r>
                        <a:rPr lang="en-GB" sz="3600" b="1" dirty="0" err="1"/>
                        <a:t>kosten</a:t>
                      </a:r>
                      <a:endParaRPr lang="en-GB" sz="3600" b="1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966697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C00000"/>
                          </a:solidFill>
                        </a:rPr>
                        <a:t>Net € 50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900981"/>
                  </a:ext>
                </a:extLst>
              </a:tr>
            </a:tbl>
          </a:graphicData>
        </a:graphic>
      </p:graphicFrame>
      <p:sp>
        <p:nvSpPr>
          <p:cNvPr id="26" name="Rectangle 3">
            <a:extLst>
              <a:ext uri="{FF2B5EF4-FFF2-40B4-BE49-F238E27FC236}">
                <a16:creationId xmlns:a16="http://schemas.microsoft.com/office/drawing/2014/main" id="{57898488-D7BF-39D6-E71D-5CA7446B0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4494213"/>
            <a:ext cx="667026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3A1524-80A9-FA97-A351-617CE6E8BF32}"/>
              </a:ext>
            </a:extLst>
          </p:cNvPr>
          <p:cNvSpPr txBox="1"/>
          <p:nvPr/>
        </p:nvSpPr>
        <p:spPr>
          <a:xfrm>
            <a:off x="4917541" y="4314962"/>
            <a:ext cx="984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1CC51A4-9D09-3D78-4D5F-3C8D3D0908BB}"/>
              </a:ext>
            </a:extLst>
          </p:cNvPr>
          <p:cNvSpPr txBox="1"/>
          <p:nvPr/>
        </p:nvSpPr>
        <p:spPr>
          <a:xfrm>
            <a:off x="764891" y="851474"/>
            <a:ext cx="7277100" cy="1663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sym typeface="HK Grotesk Bold"/>
              </a:rPr>
              <a:t>(ONZICHTBARE) </a:t>
            </a:r>
          </a:p>
          <a:p>
            <a:pPr algn="l">
              <a:lnSpc>
                <a:spcPts val="6299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sym typeface="HK Grotesk Bold"/>
              </a:rPr>
              <a:t>KOST?</a:t>
            </a:r>
          </a:p>
        </p:txBody>
      </p:sp>
    </p:spTree>
    <p:extLst>
      <p:ext uri="{BB962C8B-B14F-4D97-AF65-F5344CB8AC3E}">
        <p14:creationId xmlns:p14="http://schemas.microsoft.com/office/powerpoint/2010/main" val="396924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CE53F4-58FD-22BA-3709-B82BBBE79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843FE8F-B68B-D9AF-9558-CFB5B585423B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1BBBA90-3261-8361-6CCA-0387B64F7E56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9A55990-4EE9-28EC-C74B-4E3EF1D1DE0E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484AA0FF-01BD-BBCA-9086-01FDA0B41415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E5CA7EC-4FCE-0129-DCE4-E0DF45ED265E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7239477-86A7-B6F1-D98F-43196E20BA60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A056551C-755A-8AC2-A2C8-D2C916D0D74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BEC3767-13C4-ED0A-8A8A-12629F634625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B6BEC289-E491-E74C-2C06-8CDDCA5FB6B0}"/>
              </a:ext>
            </a:extLst>
          </p:cNvPr>
          <p:cNvSpPr txBox="1"/>
          <p:nvPr/>
        </p:nvSpPr>
        <p:spPr>
          <a:xfrm>
            <a:off x="1439711" y="3390900"/>
            <a:ext cx="15408574" cy="2878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870"/>
              </a:lnSpc>
              <a:spcBef>
                <a:spcPct val="0"/>
              </a:spcBef>
            </a:pPr>
            <a:r>
              <a:rPr lang="en-GB" sz="5400" spc="-116" dirty="0">
                <a:solidFill>
                  <a:srgbClr val="0635C9"/>
                </a:solidFill>
                <a:latin typeface="League Spartan"/>
              </a:rPr>
              <a:t>HOE KUNNEN WE VOEDSELVERSPILLING IN DE HORECA EFFECTIEF TEGENGAAN?</a:t>
            </a:r>
            <a:endParaRPr lang="en-US" sz="5400" spc="-116" dirty="0">
              <a:solidFill>
                <a:srgbClr val="0635C9"/>
              </a:solidFill>
              <a:latin typeface="League Spartan"/>
              <a:sym typeface="Gotham 1"/>
            </a:endParaRPr>
          </a:p>
        </p:txBody>
      </p:sp>
    </p:spTree>
    <p:extLst>
      <p:ext uri="{BB962C8B-B14F-4D97-AF65-F5344CB8AC3E}">
        <p14:creationId xmlns:p14="http://schemas.microsoft.com/office/powerpoint/2010/main" val="36208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9806" y="1706332"/>
            <a:ext cx="9118466" cy="7449811"/>
            <a:chOff x="0" y="0"/>
            <a:chExt cx="10545371" cy="8740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5318" cy="8740394"/>
            </a:xfrm>
            <a:custGeom>
              <a:avLst/>
              <a:gdLst/>
              <a:ahLst/>
              <a:cxnLst/>
              <a:rect l="l" t="t" r="r" b="b"/>
              <a:pathLst>
                <a:path w="10545318" h="8740394">
                  <a:moveTo>
                    <a:pt x="0" y="0"/>
                  </a:moveTo>
                  <a:lnTo>
                    <a:pt x="10545318" y="0"/>
                  </a:lnTo>
                  <a:lnTo>
                    <a:pt x="10545318" y="8740394"/>
                  </a:lnTo>
                  <a:lnTo>
                    <a:pt x="0" y="8740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951" b="-39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5980" y="2276352"/>
            <a:ext cx="6456929" cy="57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900" dirty="0">
                <a:solidFill>
                  <a:srgbClr val="025461"/>
                </a:solidFill>
                <a:latin typeface="Arimo"/>
                <a:ea typeface="Arimo"/>
                <a:cs typeface="Arimo"/>
                <a:sym typeface="Arimo"/>
              </a:rPr>
              <a:t>VAN VOEDSELVERLIES AAN DE BRON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916045" y="9156165"/>
            <a:ext cx="802883" cy="937491"/>
            <a:chOff x="0" y="0"/>
            <a:chExt cx="1070511" cy="12499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0483" cy="1249934"/>
            </a:xfrm>
            <a:custGeom>
              <a:avLst/>
              <a:gdLst/>
              <a:ahLst/>
              <a:cxnLst/>
              <a:rect l="l" t="t" r="r" b="b"/>
              <a:pathLst>
                <a:path w="1070483" h="1249934">
                  <a:moveTo>
                    <a:pt x="0" y="0"/>
                  </a:moveTo>
                  <a:lnTo>
                    <a:pt x="1070483" y="0"/>
                  </a:lnTo>
                  <a:lnTo>
                    <a:pt x="1070483" y="1249934"/>
                  </a:lnTo>
                  <a:lnTo>
                    <a:pt x="0" y="124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9" r="-211" b="-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143509" y="4656824"/>
            <a:ext cx="2349783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900" dirty="0">
                <a:solidFill>
                  <a:srgbClr val="E8632C"/>
                </a:solidFill>
                <a:latin typeface="Arimo"/>
                <a:ea typeface="Arimo"/>
                <a:cs typeface="Arimo"/>
                <a:sym typeface="Arimo"/>
              </a:rPr>
              <a:t>HERVERDELING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60673" y="6440296"/>
            <a:ext cx="2048315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900" dirty="0">
                <a:solidFill>
                  <a:srgbClr val="E8632C"/>
                </a:solidFill>
                <a:latin typeface="Arimo"/>
                <a:ea typeface="Arimo"/>
                <a:cs typeface="Arimo"/>
                <a:sym typeface="Arimo"/>
              </a:rPr>
              <a:t>VERWERKING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41051" y="7897634"/>
            <a:ext cx="3238086" cy="492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900" dirty="0">
                <a:solidFill>
                  <a:srgbClr val="E8632C"/>
                </a:solidFill>
                <a:latin typeface="Arimo"/>
                <a:ea typeface="Arimo"/>
                <a:cs typeface="Arimo"/>
                <a:sym typeface="Arimo"/>
              </a:rPr>
              <a:t>LAGERE VALORISATIE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52452" y="4553599"/>
            <a:ext cx="3362897" cy="57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900" dirty="0">
                <a:solidFill>
                  <a:srgbClr val="025461"/>
                </a:solidFill>
                <a:latin typeface="Arimo"/>
                <a:ea typeface="Arimo"/>
                <a:cs typeface="Arimo"/>
                <a:sym typeface="Arimo"/>
              </a:rPr>
              <a:t>NAAR MENSEN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0054" y="6494643"/>
            <a:ext cx="7590797" cy="109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900" dirty="0">
                <a:solidFill>
                  <a:srgbClr val="025461"/>
                </a:solidFill>
                <a:latin typeface="Arimo"/>
                <a:ea typeface="Arimo"/>
                <a:cs typeface="Arimo"/>
                <a:sym typeface="Arimo"/>
              </a:rPr>
              <a:t>VAN RESTSTROMEN IN VOEDSEL VOOR MENSEN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75099" y="7948331"/>
            <a:ext cx="6725792" cy="109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900" dirty="0">
                <a:solidFill>
                  <a:srgbClr val="025461"/>
                </a:solidFill>
                <a:latin typeface="Arimo"/>
                <a:ea typeface="Arimo"/>
                <a:cs typeface="Arimo"/>
                <a:sym typeface="Arimo"/>
              </a:rPr>
              <a:t>VAN RESTSTROMEN NAAR DIERVOEDER, COMPOST, ENERGIE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01191" y="9038986"/>
            <a:ext cx="3152607" cy="134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700" dirty="0">
                <a:solidFill>
                  <a:srgbClr val="E8632C"/>
                </a:solidFill>
                <a:latin typeface="Arimo"/>
                <a:ea typeface="Arimo"/>
                <a:cs typeface="Arimo"/>
                <a:sym typeface="Arimo"/>
              </a:rPr>
              <a:t>VEBRANDING EN OPENBARE STORTING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44523F78-B7AA-961B-6294-404262A40180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9298E792-F576-B6A9-60BC-7B9773AD2DDE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2F2013E8-196F-211F-D521-9ADBA0ACFA94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C411576F-8BC1-72B7-6A06-9ECBBFD2756D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5A7E8FE7-AA05-647B-DF20-D83CA8876D11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7813BFE7-9F6C-749C-B52A-3C8AB4392892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31157E6F-9C4C-91DC-575C-E0C843CF47C8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38A2B1A0-7E5A-8175-C093-BF95D0CBA6EE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77ACA-D257-19D8-CB76-3E0838321956}"/>
              </a:ext>
            </a:extLst>
          </p:cNvPr>
          <p:cNvSpPr txBox="1"/>
          <p:nvPr/>
        </p:nvSpPr>
        <p:spPr>
          <a:xfrm>
            <a:off x="597687" y="747883"/>
            <a:ext cx="4096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pc="-116" dirty="0">
                <a:solidFill>
                  <a:srgbClr val="0635C9"/>
                </a:solidFill>
                <a:latin typeface="League Spartan"/>
              </a:rPr>
              <a:t>PREVENTIE</a:t>
            </a:r>
            <a:r>
              <a:rPr lang="en-US" sz="5400" dirty="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98627D-3BEC-078B-B745-DD793C37B9F7}"/>
              </a:ext>
            </a:extLst>
          </p:cNvPr>
          <p:cNvSpPr txBox="1"/>
          <p:nvPr/>
        </p:nvSpPr>
        <p:spPr>
          <a:xfrm>
            <a:off x="7842911" y="1487485"/>
            <a:ext cx="5009243" cy="242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54"/>
              </a:lnSpc>
            </a:pPr>
            <a:endParaRPr lang="en-GB" sz="2000" dirty="0"/>
          </a:p>
          <a:p>
            <a:pPr algn="ctr">
              <a:lnSpc>
                <a:spcPts val="3554"/>
              </a:lnSpc>
              <a:spcBef>
                <a:spcPct val="0"/>
              </a:spcBef>
            </a:pP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Preventie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biedt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de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grootste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financiële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en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ecologische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voordelen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van alle </a:t>
            </a:r>
            <a:r>
              <a:rPr lang="en-GB" sz="4000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oplossingen</a:t>
            </a:r>
            <a:r>
              <a:rPr lang="en-GB" sz="4000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205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029" y="2626101"/>
            <a:ext cx="15321925" cy="4130869"/>
            <a:chOff x="-24805" y="0"/>
            <a:chExt cx="4035404" cy="10879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0599" cy="935565"/>
            </a:xfrm>
            <a:custGeom>
              <a:avLst/>
              <a:gdLst/>
              <a:ahLst/>
              <a:cxnLst/>
              <a:rect l="l" t="t" r="r" b="b"/>
              <a:pathLst>
                <a:path w="4010599" h="935565">
                  <a:moveTo>
                    <a:pt x="25929" y="0"/>
                  </a:moveTo>
                  <a:lnTo>
                    <a:pt x="3984671" y="0"/>
                  </a:lnTo>
                  <a:cubicBezTo>
                    <a:pt x="3998991" y="0"/>
                    <a:pt x="4010599" y="11609"/>
                    <a:pt x="4010599" y="25929"/>
                  </a:cubicBezTo>
                  <a:lnTo>
                    <a:pt x="4010599" y="909637"/>
                  </a:lnTo>
                  <a:cubicBezTo>
                    <a:pt x="4010599" y="923957"/>
                    <a:pt x="3998991" y="935565"/>
                    <a:pt x="3984671" y="935565"/>
                  </a:cubicBezTo>
                  <a:lnTo>
                    <a:pt x="25929" y="935565"/>
                  </a:lnTo>
                  <a:cubicBezTo>
                    <a:pt x="11609" y="935565"/>
                    <a:pt x="0" y="923957"/>
                    <a:pt x="0" y="909637"/>
                  </a:cubicBezTo>
                  <a:lnTo>
                    <a:pt x="0" y="25929"/>
                  </a:lnTo>
                  <a:cubicBezTo>
                    <a:pt x="0" y="11609"/>
                    <a:pt x="11609" y="0"/>
                    <a:pt x="259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4805" y="0"/>
              <a:ext cx="4010599" cy="1087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885189" lvl="1" indent="-442594" algn="l">
                <a:lnSpc>
                  <a:spcPts val="5739"/>
                </a:lnSpc>
                <a:buFont typeface="Arial"/>
                <a:buChar char="•"/>
              </a:pP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Hoeveel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klanten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verwachten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we?</a:t>
              </a:r>
            </a:p>
            <a:p>
              <a:pPr marL="885189" lvl="1" indent="-442594" algn="l">
                <a:lnSpc>
                  <a:spcPts val="5739"/>
                </a:lnSpc>
                <a:buFont typeface="Arial"/>
                <a:buChar char="•"/>
              </a:pP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Welke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klanten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(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kinderen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-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volwassenen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-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grote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/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kleine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eters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)?</a:t>
              </a:r>
            </a:p>
            <a:p>
              <a:pPr marL="885189" lvl="1" indent="-442594" algn="l">
                <a:lnSpc>
                  <a:spcPts val="5739"/>
                </a:lnSpc>
                <a:buFont typeface="Arial"/>
                <a:buChar char="•"/>
              </a:pP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Welke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keuze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bieden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we? Hoe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uitgebreid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is het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aanbod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?</a:t>
              </a:r>
            </a:p>
            <a:p>
              <a:pPr marL="885189" lvl="1" indent="-442594" algn="l">
                <a:lnSpc>
                  <a:spcPts val="5739"/>
                </a:lnSpc>
                <a:buFont typeface="Arial"/>
                <a:buChar char="•"/>
              </a:pP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Hoeveel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maken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we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gebaseerd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op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welke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099" u="none" strike="noStrike" dirty="0" err="1">
                  <a:latin typeface="Edmondsans 3"/>
                  <a:ea typeface="Edmondsans 3"/>
                  <a:cs typeface="Edmondsans 3"/>
                  <a:sym typeface="Edmondsans 3"/>
                </a:rPr>
                <a:t>portiegroottes</a:t>
              </a:r>
              <a:r>
                <a:rPr lang="en-US" sz="4099" u="none" strike="noStrike" dirty="0">
                  <a:latin typeface="Edmondsans 3"/>
                  <a:ea typeface="Edmondsans 3"/>
                  <a:cs typeface="Edmondsans 3"/>
                  <a:sym typeface="Edmondsans 3"/>
                </a:rPr>
                <a:t>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28666" y="6122813"/>
            <a:ext cx="4489604" cy="3692700"/>
          </a:xfrm>
          <a:custGeom>
            <a:avLst/>
            <a:gdLst/>
            <a:ahLst/>
            <a:cxnLst/>
            <a:rect l="l" t="t" r="r" b="b"/>
            <a:pathLst>
              <a:path w="4489604" h="3692700">
                <a:moveTo>
                  <a:pt x="0" y="0"/>
                </a:moveTo>
                <a:lnTo>
                  <a:pt x="4489605" y="0"/>
                </a:lnTo>
                <a:lnTo>
                  <a:pt x="4489605" y="3692699"/>
                </a:lnTo>
                <a:lnTo>
                  <a:pt x="0" y="369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741877"/>
            <a:ext cx="144399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558"/>
              </a:lnSpc>
              <a:defRPr sz="6499" spc="-116">
                <a:solidFill>
                  <a:srgbClr val="0635C9"/>
                </a:solidFill>
                <a:latin typeface="League Sparta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ym typeface="Edmondsans 2"/>
              </a:rPr>
              <a:t>WIE ZIJN ONZE KLANTEN? HOE, WAT EN WANNEER ETEN ZE?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8800" y="7082125"/>
            <a:ext cx="10210800" cy="122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91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Zet</a:t>
            </a:r>
            <a:r>
              <a:rPr lang="en-US" sz="3600" u="none" strike="noStrike" spc="-34" dirty="0">
                <a:solidFill>
                  <a:srgbClr val="0635C9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een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intern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systeem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op om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juiste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voorspellingen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te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doen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.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Drukke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dagen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,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groepen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, </a:t>
            </a:r>
            <a:r>
              <a:rPr lang="en-US" sz="3600" dirty="0" err="1">
                <a:solidFill>
                  <a:srgbClr val="0635C9"/>
                </a:solidFill>
                <a:latin typeface="Edmondsans 3"/>
                <a:sym typeface="One Little Font"/>
              </a:rPr>
              <a:t>kinderen</a:t>
            </a:r>
            <a:r>
              <a:rPr lang="en-US" sz="3600" dirty="0">
                <a:solidFill>
                  <a:srgbClr val="0635C9"/>
                </a:solidFill>
                <a:latin typeface="Edmondsans 3"/>
                <a:sym typeface="One Little Font"/>
              </a:rPr>
              <a:t>...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515DD2D2-C253-51EB-F768-0E1AB934CEA0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8AF6C0FE-B33E-B3CE-B1FC-061D3D4A2AFD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DA42D6C9-8D12-81EF-A0D5-BCEC204935AF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EA7C7637-5B81-24AA-30CF-F903A317E607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30A82B78-BE01-7F9B-416B-C28B7A1276D7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3A6A251B-CBE8-3D8C-7C15-950D261B93F7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4803429F-8A0D-16D9-7F6C-A553F52B673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A3A0FE3E-87F0-328B-5FCC-6CB2FFA30AFA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548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8758" y="2346298"/>
            <a:ext cx="8050485" cy="5594405"/>
          </a:xfrm>
          <a:custGeom>
            <a:avLst/>
            <a:gdLst/>
            <a:ahLst/>
            <a:cxnLst/>
            <a:rect l="l" t="t" r="r" b="b"/>
            <a:pathLst>
              <a:path w="8050485" h="5594405">
                <a:moveTo>
                  <a:pt x="0" y="0"/>
                </a:moveTo>
                <a:lnTo>
                  <a:pt x="8050484" y="0"/>
                </a:lnTo>
                <a:lnTo>
                  <a:pt x="8050484" y="5594404"/>
                </a:lnTo>
                <a:lnTo>
                  <a:pt x="0" y="559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18327" y="7940702"/>
            <a:ext cx="1725970" cy="1030312"/>
          </a:xfrm>
          <a:custGeom>
            <a:avLst/>
            <a:gdLst/>
            <a:ahLst/>
            <a:cxnLst/>
            <a:rect l="l" t="t" r="r" b="b"/>
            <a:pathLst>
              <a:path w="1725970" h="1030312">
                <a:moveTo>
                  <a:pt x="0" y="0"/>
                </a:moveTo>
                <a:lnTo>
                  <a:pt x="1725969" y="0"/>
                </a:lnTo>
                <a:lnTo>
                  <a:pt x="1725969" y="1030312"/>
                </a:lnTo>
                <a:lnTo>
                  <a:pt x="0" y="1030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144296" y="8389183"/>
            <a:ext cx="11981259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Edmondsans 2"/>
                <a:ea typeface="Edmondsans 2"/>
                <a:cs typeface="Edmondsans 2"/>
                <a:sym typeface="Edmondsans 2"/>
              </a:rPr>
              <a:t>Engaging with consumers to cut plate waste - an experiment conducted across 5 corporate restaurants in France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E9830E5-CB77-0029-6EBD-1FE1191AF79D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0B078C7-6804-39F4-DF28-B3BCFDADDE1C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34BAF59-259A-6D0B-EB3E-9A8E6CB9691B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61561FF8-8357-457F-A428-75AEE7B29185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69CB728B-4546-7714-5090-4AB6C2941C81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78FCEEFA-2722-5C2E-5A88-4A5D1BC1A086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D6EB927-363F-5194-4F5F-D2652D1D8B5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0A410E1-0B96-9D15-E934-6663BAD438BC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61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66800" y="1259830"/>
            <a:ext cx="16962119" cy="65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8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sym typeface="Arimo"/>
              </a:rPr>
              <a:t>MENUPLANNING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C79ED8C4-787F-0CFA-577E-0D4E7DA5854B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4215E39B-BFF3-C07C-8C92-05BC39978C29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2A2C1BAC-1B36-3531-66EE-B4366F64832A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8B086F91-DC51-208F-ADC8-FD393C917D85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6A4F5C8A-2DAA-0096-EA4E-221992E7A188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93EDC3C6-BDEE-AE19-7E9D-04A4B359CA60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3F765D5A-F667-C73F-73A4-2BD97CD0CC3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BB1DFBF8-9BDC-EB59-F1B0-877F2B86A597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0B433B72-6E47-01FF-9A19-9F752DDE25F8}"/>
              </a:ext>
            </a:extLst>
          </p:cNvPr>
          <p:cNvGrpSpPr/>
          <p:nvPr/>
        </p:nvGrpSpPr>
        <p:grpSpPr>
          <a:xfrm>
            <a:off x="10506323" y="1665279"/>
            <a:ext cx="5315045" cy="7985042"/>
            <a:chOff x="0" y="0"/>
            <a:chExt cx="6680251" cy="100360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CA0D512F-FCB1-42B4-FF18-D44780466772}"/>
                </a:ext>
              </a:extLst>
            </p:cNvPr>
            <p:cNvSpPr/>
            <p:nvPr/>
          </p:nvSpPr>
          <p:spPr>
            <a:xfrm>
              <a:off x="0" y="0"/>
              <a:ext cx="6680200" cy="10036048"/>
            </a:xfrm>
            <a:custGeom>
              <a:avLst/>
              <a:gdLst/>
              <a:ahLst/>
              <a:cxnLst/>
              <a:rect l="l" t="t" r="r" b="b"/>
              <a:pathLst>
                <a:path w="6680200" h="10036048">
                  <a:moveTo>
                    <a:pt x="0" y="0"/>
                  </a:moveTo>
                  <a:lnTo>
                    <a:pt x="6680200" y="0"/>
                  </a:lnTo>
                  <a:lnTo>
                    <a:pt x="6680200" y="10036048"/>
                  </a:lnTo>
                  <a:lnTo>
                    <a:pt x="0" y="10036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" b="-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23778B-4980-19E6-AFC6-EB0323DC9A2D}"/>
              </a:ext>
            </a:extLst>
          </p:cNvPr>
          <p:cNvSpPr txBox="1"/>
          <p:nvPr/>
        </p:nvSpPr>
        <p:spPr>
          <a:xfrm>
            <a:off x="685800" y="2310970"/>
            <a:ext cx="9753600" cy="5185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4099" dirty="0" err="1">
                <a:latin typeface="Edmondsans 3"/>
              </a:rPr>
              <a:t>Evalueer</a:t>
            </a:r>
            <a:r>
              <a:rPr lang="en-GB" sz="4400" i="0" u="none" strike="noStrike" dirty="0">
                <a:effectLst/>
              </a:rPr>
              <a:t> </a:t>
            </a:r>
            <a:r>
              <a:rPr lang="en-GB" sz="4099" dirty="0">
                <a:latin typeface="Edmondsans 3"/>
              </a:rPr>
              <a:t>de </a:t>
            </a:r>
            <a:r>
              <a:rPr lang="en-GB" sz="4099" dirty="0" err="1">
                <a:latin typeface="Edmondsans 3"/>
              </a:rPr>
              <a:t>kaart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regelmatig</a:t>
            </a:r>
            <a:r>
              <a:rPr lang="en-GB" sz="4099" dirty="0">
                <a:latin typeface="Edmondsans 3"/>
              </a:rPr>
              <a:t>. </a:t>
            </a:r>
            <a:r>
              <a:rPr lang="en-GB" sz="4099" dirty="0" err="1">
                <a:latin typeface="Edmondsans 3"/>
              </a:rPr>
              <a:t>Schrap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gerechten</a:t>
            </a:r>
            <a:r>
              <a:rPr lang="en-GB" sz="4099" dirty="0">
                <a:latin typeface="Edmondsans 3"/>
              </a:rPr>
              <a:t> die </a:t>
            </a:r>
            <a:r>
              <a:rPr lang="en-GB" sz="4099" dirty="0" err="1">
                <a:latin typeface="Edmondsans 3"/>
              </a:rPr>
              <a:t>niet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populair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zijn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en</a:t>
            </a:r>
            <a:r>
              <a:rPr lang="en-GB" sz="4099" dirty="0">
                <a:latin typeface="Edmondsans 3"/>
              </a:rPr>
              <a:t> die u </a:t>
            </a:r>
            <a:r>
              <a:rPr lang="en-GB" sz="4099" dirty="0" err="1">
                <a:latin typeface="Edmondsans 3"/>
              </a:rPr>
              <a:t>geen</a:t>
            </a:r>
            <a:r>
              <a:rPr lang="en-GB" sz="4099" dirty="0">
                <a:latin typeface="Edmondsans 3"/>
              </a:rPr>
              <a:t> marge </a:t>
            </a:r>
            <a:r>
              <a:rPr lang="en-GB" sz="4099" dirty="0" err="1">
                <a:latin typeface="Edmondsans 3"/>
              </a:rPr>
              <a:t>opleveren</a:t>
            </a:r>
            <a:r>
              <a:rPr lang="en-GB" sz="4099" dirty="0">
                <a:latin typeface="Edmondsans 3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4099" dirty="0">
                <a:latin typeface="Edmondsans 3"/>
              </a:rPr>
              <a:t>Hoe </a:t>
            </a:r>
            <a:r>
              <a:rPr lang="en-GB" sz="4099" dirty="0" err="1">
                <a:latin typeface="Edmondsans 3"/>
              </a:rPr>
              <a:t>meer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gerechten</a:t>
            </a:r>
            <a:r>
              <a:rPr lang="en-GB" sz="4099" dirty="0">
                <a:latin typeface="Edmondsans 3"/>
              </a:rPr>
              <a:t> op de </a:t>
            </a:r>
            <a:r>
              <a:rPr lang="en-GB" sz="4099" dirty="0" err="1">
                <a:latin typeface="Edmondsans 3"/>
              </a:rPr>
              <a:t>kaart</a:t>
            </a:r>
            <a:r>
              <a:rPr lang="en-GB" sz="4099" dirty="0">
                <a:latin typeface="Edmondsans 3"/>
              </a:rPr>
              <a:t> hoe </a:t>
            </a:r>
            <a:r>
              <a:rPr lang="en-GB" sz="4099" dirty="0" err="1">
                <a:latin typeface="Edmondsans 3"/>
              </a:rPr>
              <a:t>meer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ingrediënten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en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dus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voorraad</a:t>
            </a:r>
            <a:r>
              <a:rPr lang="en-GB" sz="4099" dirty="0">
                <a:latin typeface="Edmondsans 3"/>
              </a:rPr>
              <a:t> je </a:t>
            </a:r>
            <a:r>
              <a:rPr lang="en-GB" sz="4099" dirty="0" err="1">
                <a:latin typeface="Edmondsans 3"/>
              </a:rPr>
              <a:t>nodig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hebt</a:t>
            </a:r>
            <a:r>
              <a:rPr lang="en-GB" sz="4099" dirty="0">
                <a:latin typeface="Edmondsans 3"/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4099" dirty="0">
                <a:latin typeface="Edmondsans 3"/>
              </a:rPr>
              <a:t>Doe </a:t>
            </a:r>
            <a:r>
              <a:rPr lang="en-GB" sz="4099" dirty="0" err="1">
                <a:latin typeface="Edmondsans 3"/>
              </a:rPr>
              <a:t>aan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slimme</a:t>
            </a:r>
            <a:r>
              <a:rPr lang="en-GB" sz="4099" dirty="0">
                <a:latin typeface="Edmondsans 3"/>
              </a:rPr>
              <a:t> menu-</a:t>
            </a:r>
            <a:r>
              <a:rPr lang="en-GB" sz="4099" dirty="0" err="1">
                <a:latin typeface="Edmondsans 3"/>
              </a:rPr>
              <a:t>opbouw</a:t>
            </a:r>
            <a:r>
              <a:rPr lang="en-GB" sz="4099" dirty="0">
                <a:latin typeface="Edmondsans 3"/>
              </a:rPr>
              <a:t> met </a:t>
            </a:r>
            <a:r>
              <a:rPr lang="en-GB" sz="4099" dirty="0" err="1">
                <a:latin typeface="Edmondsans 3"/>
              </a:rPr>
              <a:t>oog</a:t>
            </a:r>
            <a:r>
              <a:rPr lang="en-GB" sz="4099" dirty="0">
                <a:latin typeface="Edmondsans 3"/>
              </a:rPr>
              <a:t> op </a:t>
            </a:r>
            <a:r>
              <a:rPr lang="en-GB" sz="4099" dirty="0" err="1">
                <a:latin typeface="Edmondsans 3"/>
              </a:rPr>
              <a:t>verwerking</a:t>
            </a:r>
            <a:r>
              <a:rPr lang="en-GB" sz="4099" dirty="0">
                <a:latin typeface="Edmondsans 3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4099" dirty="0" err="1">
                <a:latin typeface="Edmondsans 3"/>
              </a:rPr>
              <a:t>Geef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genoeg</a:t>
            </a:r>
            <a:r>
              <a:rPr lang="en-GB" sz="4099" dirty="0">
                <a:latin typeface="Edmondsans 3"/>
              </a:rPr>
              <a:t> </a:t>
            </a:r>
            <a:r>
              <a:rPr lang="en-GB" sz="4099" dirty="0" err="1">
                <a:latin typeface="Edmondsans 3"/>
              </a:rPr>
              <a:t>uitleg</a:t>
            </a:r>
            <a:r>
              <a:rPr lang="en-GB" sz="4099" dirty="0">
                <a:latin typeface="Edmondsans 3"/>
              </a:rPr>
              <a:t> op de </a:t>
            </a:r>
            <a:r>
              <a:rPr lang="en-GB" sz="4099" dirty="0" err="1">
                <a:latin typeface="Edmondsans 3"/>
              </a:rPr>
              <a:t>kaart</a:t>
            </a:r>
            <a:endParaRPr lang="en-GB" sz="4099" dirty="0">
              <a:latin typeface="Edmondsans 3"/>
            </a:endParaRPr>
          </a:p>
        </p:txBody>
      </p:sp>
    </p:spTree>
    <p:extLst>
      <p:ext uri="{BB962C8B-B14F-4D97-AF65-F5344CB8AC3E}">
        <p14:creationId xmlns:p14="http://schemas.microsoft.com/office/powerpoint/2010/main" val="3530657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4121" y="4798367"/>
            <a:ext cx="13619758" cy="1468183"/>
          </a:xfrm>
          <a:prstGeom prst="rect">
            <a:avLst/>
          </a:prstGeom>
          <a:ln>
            <a:solidFill>
              <a:srgbClr val="D5E1FC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6"/>
              </a:lnSpc>
            </a:pPr>
            <a:r>
              <a:rPr lang="en-US" sz="8197" dirty="0">
                <a:solidFill>
                  <a:srgbClr val="FFFFFF"/>
                </a:solidFill>
                <a:latin typeface="Gotham 1"/>
                <a:ea typeface="Gotham 1"/>
                <a:cs typeface="Gotham 1"/>
                <a:sym typeface="Gotham 1"/>
              </a:rPr>
              <a:t>INSPIRATIE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00867" y="6266550"/>
            <a:ext cx="8086262" cy="730482"/>
          </a:xfrm>
          <a:prstGeom prst="rect">
            <a:avLst/>
          </a:prstGeom>
          <a:ln>
            <a:solidFill>
              <a:srgbClr val="D5E1FC"/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12"/>
              </a:lnSpc>
              <a:spcBef>
                <a:spcPct val="0"/>
              </a:spcBef>
            </a:pPr>
            <a:r>
              <a:rPr lang="en-US" sz="3865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Zij </a:t>
            </a:r>
            <a:r>
              <a:rPr lang="en-US" sz="3865" dirty="0" err="1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gingen</a:t>
            </a:r>
            <a:r>
              <a:rPr lang="en-US" sz="3865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65" dirty="0" err="1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jou</a:t>
            </a:r>
            <a:r>
              <a:rPr lang="en-US" sz="3865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65" dirty="0" err="1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voor</a:t>
            </a:r>
            <a:r>
              <a:rPr lang="en-US" sz="3865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8102456" y="2934353"/>
            <a:ext cx="2083089" cy="2083089"/>
          </a:xfrm>
          <a:custGeom>
            <a:avLst/>
            <a:gdLst/>
            <a:ahLst/>
            <a:cxnLst/>
            <a:rect l="l" t="t" r="r" b="b"/>
            <a:pathLst>
              <a:path w="2083089" h="2083089">
                <a:moveTo>
                  <a:pt x="0" y="0"/>
                </a:moveTo>
                <a:lnTo>
                  <a:pt x="2083088" y="0"/>
                </a:lnTo>
                <a:lnTo>
                  <a:pt x="2083088" y="2083089"/>
                </a:lnTo>
                <a:lnTo>
                  <a:pt x="0" y="208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F972E0E-124D-3F64-1634-8CD26E8F908C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73CB16B7-2BFE-BDF8-8EE4-D4273D57D590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AC1D0222-C7EB-14B5-0F57-9505D815B544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1A85B9D4-EFCD-EFF0-E211-8216CF79640E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897F798A-3731-A0DA-79FD-107007787968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E720E4D-338A-F7DB-1E43-9ED0D4FE0951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AE27D1FB-7917-B2AF-4BAE-BF7B9CC376D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7C9AFB-C157-C08E-36B5-E8ECD1891A2F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62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24120" y="4798367"/>
            <a:ext cx="11039760" cy="1356140"/>
          </a:xfrm>
          <a:prstGeom prst="rect">
            <a:avLst/>
          </a:prstGeom>
          <a:solidFill>
            <a:srgbClr val="D5E1FC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476"/>
              </a:lnSpc>
              <a:spcBef>
                <a:spcPct val="0"/>
              </a:spcBef>
            </a:pPr>
            <a:r>
              <a:rPr lang="en-US" sz="6500" spc="-117">
                <a:solidFill>
                  <a:srgbClr val="0635C9"/>
                </a:solidFill>
                <a:latin typeface="League Spartan"/>
                <a:sym typeface="Gotham 1"/>
              </a:rPr>
              <a:t>INTRO</a:t>
            </a:r>
            <a:endParaRPr lang="en-US" sz="6500" spc="-117" dirty="0">
              <a:solidFill>
                <a:srgbClr val="0635C9"/>
              </a:solidFill>
              <a:latin typeface="League Spartan"/>
              <a:sym typeface="Gotham 1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102456" y="2934353"/>
            <a:ext cx="2083089" cy="2083089"/>
          </a:xfrm>
          <a:custGeom>
            <a:avLst/>
            <a:gdLst/>
            <a:ahLst/>
            <a:cxnLst/>
            <a:rect l="l" t="t" r="r" b="b"/>
            <a:pathLst>
              <a:path w="2083089" h="2083089">
                <a:moveTo>
                  <a:pt x="0" y="0"/>
                </a:moveTo>
                <a:lnTo>
                  <a:pt x="2083088" y="0"/>
                </a:lnTo>
                <a:lnTo>
                  <a:pt x="2083088" y="2083089"/>
                </a:lnTo>
                <a:lnTo>
                  <a:pt x="0" y="208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highlight>
                <a:srgbClr val="D5E1FC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3810" y="2464474"/>
            <a:ext cx="15467301" cy="3693784"/>
            <a:chOff x="0" y="0"/>
            <a:chExt cx="4073693" cy="9728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73692" cy="972848"/>
            </a:xfrm>
            <a:custGeom>
              <a:avLst/>
              <a:gdLst/>
              <a:ahLst/>
              <a:cxnLst/>
              <a:rect l="l" t="t" r="r" b="b"/>
              <a:pathLst>
                <a:path w="4073692" h="972848">
                  <a:moveTo>
                    <a:pt x="0" y="0"/>
                  </a:moveTo>
                  <a:lnTo>
                    <a:pt x="4073692" y="0"/>
                  </a:lnTo>
                  <a:lnTo>
                    <a:pt x="4073692" y="972848"/>
                  </a:lnTo>
                  <a:lnTo>
                    <a:pt x="0" y="972848"/>
                  </a:lnTo>
                  <a:close/>
                </a:path>
              </a:pathLst>
            </a:custGeom>
            <a:solidFill>
              <a:srgbClr val="E5ED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073693" cy="1106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13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7900" y="2133676"/>
            <a:ext cx="4301485" cy="430146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69205" t="-17635" r="-6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61833" y="5011141"/>
            <a:ext cx="2316572" cy="1216200"/>
          </a:xfrm>
          <a:custGeom>
            <a:avLst/>
            <a:gdLst/>
            <a:ahLst/>
            <a:cxnLst/>
            <a:rect l="l" t="t" r="r" b="b"/>
            <a:pathLst>
              <a:path w="2316572" h="1216200">
                <a:moveTo>
                  <a:pt x="0" y="0"/>
                </a:moveTo>
                <a:lnTo>
                  <a:pt x="2316572" y="0"/>
                </a:lnTo>
                <a:lnTo>
                  <a:pt x="2316572" y="1216200"/>
                </a:lnTo>
                <a:lnTo>
                  <a:pt x="0" y="121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720604"/>
            <a:ext cx="63627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  <a:spcBef>
                <a:spcPct val="0"/>
              </a:spcBef>
            </a:pPr>
            <a:r>
              <a:rPr lang="en-US" sz="4400" b="1" u="none" strike="noStrike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VAYAMUNDO OOSTENDE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76400" y="7073462"/>
            <a:ext cx="15600193" cy="2492934"/>
            <a:chOff x="0" y="0"/>
            <a:chExt cx="20800257" cy="332391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76225"/>
              <a:ext cx="6147741" cy="16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55%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12036" y="1244027"/>
              <a:ext cx="4723668" cy="2079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02" spc="-43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reductie tov nulmeting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968075" y="-276225"/>
              <a:ext cx="6147741" cy="16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 dirty="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18.8 ton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80112" y="1244027"/>
              <a:ext cx="4723668" cy="104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voedsel</a:t>
              </a:r>
              <a:r>
                <a:rPr lang="en-US" sz="4302" spc="-43" dirty="0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 </a:t>
              </a:r>
              <a:r>
                <a:rPr lang="en-US" sz="4302" spc="-43" dirty="0" err="1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gered</a:t>
              </a:r>
              <a:r>
                <a:rPr lang="en-US" sz="4302" spc="-43" dirty="0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!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652516" y="-276225"/>
              <a:ext cx="6147741" cy="16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€35.000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364553" y="1244027"/>
              <a:ext cx="4723668" cy="104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02" spc="-43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bespaard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916473" y="2579397"/>
            <a:ext cx="12643592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Edmondsans 3"/>
                <a:ea typeface="Edmondsans 3"/>
                <a:cs typeface="Edmondsans 3"/>
                <a:sym typeface="Edmondsans 3"/>
              </a:rPr>
              <a:t>"Met de ondersteuning van FoodWIN konden we voedselverspilling drastisch terugdringen. Door de portiegroottes te herzien, kleinere schalen op het buffet te gebruiken en de communicatie tussen keuken- en restaurantpersoneel te verbeteren." - </a:t>
            </a:r>
            <a:r>
              <a:rPr lang="en-US" sz="3599">
                <a:solidFill>
                  <a:srgbClr val="099AB1"/>
                </a:solidFill>
                <a:latin typeface="Edmondsans 3"/>
                <a:ea typeface="Edmondsans 3"/>
                <a:cs typeface="Edmondsans 3"/>
                <a:sym typeface="Edmondsans 3"/>
              </a:rPr>
              <a:t>chef Jeremy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415555" y="561426"/>
            <a:ext cx="2446278" cy="1076362"/>
          </a:xfrm>
          <a:custGeom>
            <a:avLst/>
            <a:gdLst/>
            <a:ahLst/>
            <a:cxnLst/>
            <a:rect l="l" t="t" r="r" b="b"/>
            <a:pathLst>
              <a:path w="2446278" h="1076362">
                <a:moveTo>
                  <a:pt x="0" y="0"/>
                </a:moveTo>
                <a:lnTo>
                  <a:pt x="2446277" y="0"/>
                </a:lnTo>
                <a:lnTo>
                  <a:pt x="2446277" y="1076362"/>
                </a:lnTo>
                <a:lnTo>
                  <a:pt x="0" y="107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612AD659-85CE-D5CB-5F69-6D568A1728DD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4F61870-C275-6693-93CE-155056DFF690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3C608EE6-6F30-1848-51FD-403A7BC1AAC4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90B58291-BB0C-66A5-B3AD-65E8DC331BA6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9DA30492-AEB3-03F8-AF7A-5CC8010ED260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6CCC4C4C-FBAC-825C-96A0-A8B78E44B8BD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8">
                <a:extLst>
                  <a:ext uri="{FF2B5EF4-FFF2-40B4-BE49-F238E27FC236}">
                    <a16:creationId xmlns:a16="http://schemas.microsoft.com/office/drawing/2014/main" id="{ED105960-28B4-3B60-4E22-6063B5F8805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34063DB7-D36B-4A4C-E10F-01B6036435D7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906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7369" y="2710971"/>
            <a:ext cx="15083742" cy="2937861"/>
            <a:chOff x="0" y="0"/>
            <a:chExt cx="3972673" cy="7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72673" cy="773758"/>
            </a:xfrm>
            <a:custGeom>
              <a:avLst/>
              <a:gdLst/>
              <a:ahLst/>
              <a:cxnLst/>
              <a:rect l="l" t="t" r="r" b="b"/>
              <a:pathLst>
                <a:path w="3972673" h="773758">
                  <a:moveTo>
                    <a:pt x="0" y="0"/>
                  </a:moveTo>
                  <a:lnTo>
                    <a:pt x="3972673" y="0"/>
                  </a:lnTo>
                  <a:lnTo>
                    <a:pt x="3972673" y="773758"/>
                  </a:lnTo>
                  <a:lnTo>
                    <a:pt x="0" y="773758"/>
                  </a:lnTo>
                  <a:close/>
                </a:path>
              </a:pathLst>
            </a:custGeom>
            <a:solidFill>
              <a:srgbClr val="E5ED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3972673" cy="869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3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92887" y="2905123"/>
            <a:ext cx="12837974" cy="314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467" spc="-34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“Door mijn team te motiveren, posters op te hangen met eenvoudige richtlijnen en in te schatten hoeveel gasten er verwacht werden, was een aanzienlijke vermindering mogelijk.”</a:t>
            </a:r>
          </a:p>
          <a:p>
            <a:pPr marL="0" lvl="0" indent="0" algn="ctr">
              <a:lnSpc>
                <a:spcPts val="4923"/>
              </a:lnSpc>
              <a:spcBef>
                <a:spcPct val="0"/>
              </a:spcBef>
            </a:pPr>
            <a:r>
              <a:rPr lang="en-US" sz="3467" u="none" strike="noStrike" spc="-34">
                <a:solidFill>
                  <a:srgbClr val="099AB1"/>
                </a:solidFill>
                <a:latin typeface="Edmondsans 2"/>
                <a:ea typeface="Edmondsans 2"/>
                <a:cs typeface="Edmondsans 2"/>
                <a:sym typeface="Edmondsans 2"/>
              </a:rPr>
              <a:t>- Chef de cuisine, Erik Deckers</a:t>
            </a:r>
          </a:p>
          <a:p>
            <a:pPr algn="ctr">
              <a:lnSpc>
                <a:spcPts val="4923"/>
              </a:lnSpc>
            </a:pPr>
            <a:endParaRPr lang="en-US" sz="3467" u="none" strike="noStrike" spc="-34">
              <a:solidFill>
                <a:srgbClr val="099AB1"/>
              </a:solidFill>
              <a:latin typeface="Edmondsans 2"/>
              <a:ea typeface="Edmondsans 2"/>
              <a:cs typeface="Edmondsans 2"/>
              <a:sym typeface="Edmondsans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43904" y="7111418"/>
            <a:ext cx="15600193" cy="1756893"/>
            <a:chOff x="0" y="0"/>
            <a:chExt cx="20800257" cy="2342524"/>
          </a:xfrm>
        </p:grpSpPr>
        <p:sp>
          <p:nvSpPr>
            <p:cNvPr id="8" name="TextBox 8"/>
            <p:cNvSpPr txBox="1"/>
            <p:nvPr/>
          </p:nvSpPr>
          <p:spPr>
            <a:xfrm>
              <a:off x="0" y="-276225"/>
              <a:ext cx="6147741" cy="16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76%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12036" y="1244027"/>
              <a:ext cx="4723668" cy="104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9"/>
                </a:lnSpc>
              </a:pPr>
              <a:r>
                <a:rPr lang="en-US" sz="4302" spc="-43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vermindering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326258" y="-219075"/>
              <a:ext cx="6147741" cy="2561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27"/>
                </a:lnSpc>
              </a:pPr>
              <a:r>
                <a:rPr lang="en-US" sz="5300" spc="-53">
                  <a:solidFill>
                    <a:srgbClr val="02546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Enkel op het ontbijt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652516" y="-276225"/>
              <a:ext cx="6147741" cy="16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41"/>
                </a:lnSpc>
              </a:pPr>
              <a:r>
                <a:rPr lang="en-US" sz="7000" spc="-70">
                  <a:solidFill>
                    <a:srgbClr val="EEB931"/>
                  </a:solidFill>
                  <a:latin typeface="Edmondsans 2"/>
                  <a:ea typeface="Edmondsans 2"/>
                  <a:cs typeface="Edmondsans 2"/>
                  <a:sym typeface="Edmondsans 2"/>
                </a:rPr>
                <a:t>€2.800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364553" y="1244027"/>
              <a:ext cx="4723668" cy="104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09"/>
                </a:lnSpc>
                <a:spcBef>
                  <a:spcPct val="0"/>
                </a:spcBef>
              </a:pPr>
              <a:r>
                <a:rPr lang="en-US" sz="4302" b="1" u="none" strike="noStrike" spc="-43">
                  <a:solidFill>
                    <a:srgbClr val="025461"/>
                  </a:solidFill>
                  <a:latin typeface="Edmondsans 3"/>
                  <a:ea typeface="Edmondsans 3"/>
                  <a:cs typeface="Edmondsans 3"/>
                  <a:sym typeface="Edmondsans 3"/>
                </a:rPr>
                <a:t>winst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7701" y="807748"/>
            <a:ext cx="116967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635C9"/>
                </a:solidFill>
                <a:latin typeface="Edmondsans 2"/>
                <a:sym typeface="Edmondsans 2"/>
              </a:rPr>
              <a:t>BILDERBERG</a:t>
            </a:r>
            <a:r>
              <a:rPr lang="en-US" sz="3599" b="1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4400" b="1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HOTEL DE BOVENSTE MOLEN, VENLO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62548" y="2087623"/>
            <a:ext cx="4347538" cy="434752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0356" r="-303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546AD0D0-4DF6-B651-C95F-2B5E3CA35B87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61CE5553-E8D2-AF12-79A0-FD4FB1A09551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4B1AB09-5C5D-DB64-010B-9F734F3755E7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95283E3B-E156-B489-80C9-FE23810D4741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5FACB2D1-D067-0EE1-8982-D55114AF960A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8AF9F5E-79FB-7358-84A1-519B1C6FB871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45D37899-5A3D-8870-3743-BBA154E65E3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E6A29DDF-C28E-261A-2208-4397F0ADB002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639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5223" y="1028700"/>
            <a:ext cx="2044655" cy="1996327"/>
          </a:xfrm>
          <a:custGeom>
            <a:avLst/>
            <a:gdLst/>
            <a:ahLst/>
            <a:cxnLst/>
            <a:rect l="l" t="t" r="r" b="b"/>
            <a:pathLst>
              <a:path w="2044655" h="1996327">
                <a:moveTo>
                  <a:pt x="0" y="0"/>
                </a:moveTo>
                <a:lnTo>
                  <a:pt x="2044655" y="0"/>
                </a:lnTo>
                <a:lnTo>
                  <a:pt x="2044655" y="1996327"/>
                </a:lnTo>
                <a:lnTo>
                  <a:pt x="0" y="199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4959742" y="5257802"/>
            <a:ext cx="7784788" cy="17255"/>
          </a:xfrm>
          <a:prstGeom prst="line">
            <a:avLst/>
          </a:prstGeom>
          <a:ln w="34925" cap="flat">
            <a:solidFill>
              <a:srgbClr val="000000"/>
            </a:solidFill>
            <a:prstDash val="dash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58951" y="2904059"/>
            <a:ext cx="4502316" cy="1705252"/>
          </a:xfrm>
          <a:custGeom>
            <a:avLst/>
            <a:gdLst/>
            <a:ahLst/>
            <a:cxnLst/>
            <a:rect l="l" t="t" r="r" b="b"/>
            <a:pathLst>
              <a:path w="4502316" h="1705252">
                <a:moveTo>
                  <a:pt x="0" y="0"/>
                </a:moveTo>
                <a:lnTo>
                  <a:pt x="4502316" y="0"/>
                </a:lnTo>
                <a:lnTo>
                  <a:pt x="4502316" y="1705252"/>
                </a:lnTo>
                <a:lnTo>
                  <a:pt x="0" y="1705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509414" y="3212066"/>
            <a:ext cx="3535282" cy="1338988"/>
          </a:xfrm>
          <a:custGeom>
            <a:avLst/>
            <a:gdLst/>
            <a:ahLst/>
            <a:cxnLst/>
            <a:rect l="l" t="t" r="r" b="b"/>
            <a:pathLst>
              <a:path w="3535282" h="1338988">
                <a:moveTo>
                  <a:pt x="0" y="0"/>
                </a:moveTo>
                <a:lnTo>
                  <a:pt x="3535282" y="0"/>
                </a:lnTo>
                <a:lnTo>
                  <a:pt x="3535282" y="1338988"/>
                </a:lnTo>
                <a:lnTo>
                  <a:pt x="0" y="1338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14175" y="3546178"/>
            <a:ext cx="2703375" cy="1023903"/>
          </a:xfrm>
          <a:custGeom>
            <a:avLst/>
            <a:gdLst/>
            <a:ahLst/>
            <a:cxnLst/>
            <a:rect l="l" t="t" r="r" b="b"/>
            <a:pathLst>
              <a:path w="2703375" h="1023903">
                <a:moveTo>
                  <a:pt x="0" y="0"/>
                </a:moveTo>
                <a:lnTo>
                  <a:pt x="2703376" y="0"/>
                </a:lnTo>
                <a:lnTo>
                  <a:pt x="2703376" y="1023903"/>
                </a:lnTo>
                <a:lnTo>
                  <a:pt x="0" y="102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05253" y="5626597"/>
            <a:ext cx="12234624" cy="126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7"/>
              </a:lnSpc>
              <a:spcBef>
                <a:spcPct val="0"/>
              </a:spcBef>
            </a:pP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Vervang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de </a:t>
            </a: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grote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schalen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door </a:t>
            </a: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kleinere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</a:p>
          <a:p>
            <a:pPr marL="0" lvl="0" indent="0" algn="ctr">
              <a:lnSpc>
                <a:spcPts val="5117"/>
              </a:lnSpc>
              <a:spcBef>
                <a:spcPct val="0"/>
              </a:spcBef>
            </a:pP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naar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het </a:t>
            </a:r>
            <a:r>
              <a:rPr lang="en-US" sz="3603" spc="-36" dirty="0" err="1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einde</a:t>
            </a:r>
            <a:r>
              <a:rPr lang="en-US" sz="3603" spc="-36" dirty="0">
                <a:solidFill>
                  <a:srgbClr val="0299B1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van het buffet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519703" y="7220923"/>
            <a:ext cx="9248594" cy="2262988"/>
            <a:chOff x="0" y="0"/>
            <a:chExt cx="2435844" cy="596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5844" cy="596013"/>
            </a:xfrm>
            <a:custGeom>
              <a:avLst/>
              <a:gdLst/>
              <a:ahLst/>
              <a:cxnLst/>
              <a:rect l="l" t="t" r="r" b="b"/>
              <a:pathLst>
                <a:path w="2435844" h="596013">
                  <a:moveTo>
                    <a:pt x="42692" y="0"/>
                  </a:moveTo>
                  <a:lnTo>
                    <a:pt x="2393152" y="0"/>
                  </a:lnTo>
                  <a:cubicBezTo>
                    <a:pt x="2416730" y="0"/>
                    <a:pt x="2435844" y="19114"/>
                    <a:pt x="2435844" y="42692"/>
                  </a:cubicBezTo>
                  <a:lnTo>
                    <a:pt x="2435844" y="553322"/>
                  </a:lnTo>
                  <a:cubicBezTo>
                    <a:pt x="2435844" y="576900"/>
                    <a:pt x="2416730" y="596013"/>
                    <a:pt x="2393152" y="596013"/>
                  </a:cubicBezTo>
                  <a:lnTo>
                    <a:pt x="42692" y="596013"/>
                  </a:lnTo>
                  <a:cubicBezTo>
                    <a:pt x="19114" y="596013"/>
                    <a:pt x="0" y="576900"/>
                    <a:pt x="0" y="553322"/>
                  </a:cubicBezTo>
                  <a:lnTo>
                    <a:pt x="0" y="42692"/>
                  </a:lnTo>
                  <a:cubicBezTo>
                    <a:pt x="0" y="19114"/>
                    <a:pt x="19114" y="0"/>
                    <a:pt x="42692" y="0"/>
                  </a:cubicBezTo>
                  <a:close/>
                </a:path>
              </a:pathLst>
            </a:custGeom>
            <a:solidFill>
              <a:srgbClr val="BAE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2435844" cy="691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50115" y="7167330"/>
            <a:ext cx="2262988" cy="226298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9223" r="-9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6726" y="920328"/>
            <a:ext cx="964562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  <a:spcBef>
                <a:spcPct val="0"/>
              </a:spcBef>
            </a:pPr>
            <a:r>
              <a:rPr lang="en-US" sz="4400" b="1" u="none" strike="noStrike" dirty="0">
                <a:solidFill>
                  <a:srgbClr val="0635C9"/>
                </a:solidFill>
                <a:latin typeface="Edmondsans 2"/>
                <a:ea typeface="Edmondsans 2"/>
                <a:cs typeface="Edmondsans 2"/>
                <a:sym typeface="Edmondsans 2"/>
              </a:rPr>
              <a:t>TIJDENS DE SHIFT: SCHALEN VERVANGEN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83434" y="7474548"/>
            <a:ext cx="8878263" cy="14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57"/>
              </a:lnSpc>
              <a:spcBef>
                <a:spcPct val="0"/>
              </a:spcBef>
            </a:pPr>
            <a:r>
              <a:rPr lang="en-US" sz="2683" i="1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“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Door de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producten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aan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te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bieden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in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kleinere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schalen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steeds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aan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te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vullen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waar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nodig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,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zorgen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we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voor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een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kraakvers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buffet, met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een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minimum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aan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 </a:t>
            </a:r>
            <a:r>
              <a:rPr lang="en-US" sz="2683" i="1" u="none" strike="noStrike" dirty="0" err="1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verspilling</a:t>
            </a:r>
            <a:r>
              <a:rPr lang="en-US" sz="2683" i="1" u="none" strike="noStrike" dirty="0">
                <a:solidFill>
                  <a:srgbClr val="000000"/>
                </a:solidFill>
                <a:latin typeface="Gotham 2 Italics"/>
                <a:ea typeface="Gotham 2 Italics"/>
                <a:cs typeface="Gotham 2 Italics"/>
                <a:sym typeface="Gotham 2 Italics"/>
              </a:rPr>
              <a:t>.”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FC23C0E3-81D4-FFFA-ED2D-A9521B7CA79C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CDC0AAE-32A1-ECEC-7AFB-52B4578382C1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BC96461E-9029-C515-BA40-AEDC0282DAA3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CE4BD03F-3DFB-DBD9-9D52-D7D71BE5658C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0E15E3D7-2986-2F64-B48D-F206C9410FCA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0A72926A-7758-4904-5AB9-80DC0BB2F309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FCFA84DF-9D62-2266-CA28-DF2C76D7A3C1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CA461D7C-39E5-E068-D6FF-B0AA34676759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582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6E9BD-6AD7-26D7-837C-AAA0DB80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AEAF5AF-E38F-8E26-F2C1-F04ABFEBC595}"/>
              </a:ext>
            </a:extLst>
          </p:cNvPr>
          <p:cNvSpPr txBox="1"/>
          <p:nvPr/>
        </p:nvSpPr>
        <p:spPr>
          <a:xfrm>
            <a:off x="2334119" y="4838700"/>
            <a:ext cx="13619758" cy="1383584"/>
          </a:xfrm>
          <a:prstGeom prst="rect">
            <a:avLst/>
          </a:prstGeom>
          <a:ln>
            <a:solidFill>
              <a:srgbClr val="D5E1FC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6"/>
              </a:lnSpc>
            </a:pPr>
            <a:r>
              <a:rPr lang="en-US" sz="8197" dirty="0">
                <a:solidFill>
                  <a:schemeClr val="bg1"/>
                </a:solidFill>
                <a:latin typeface="Gotham 1"/>
                <a:ea typeface="Gotham 1"/>
                <a:cs typeface="Gotham 1"/>
                <a:sym typeface="Gotham 1"/>
              </a:rPr>
              <a:t>PRAKTISCH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DC53EB2-389F-2FCF-CD54-0EB4C00534EC}"/>
              </a:ext>
            </a:extLst>
          </p:cNvPr>
          <p:cNvSpPr/>
          <p:nvPr/>
        </p:nvSpPr>
        <p:spPr>
          <a:xfrm>
            <a:off x="8102456" y="2934353"/>
            <a:ext cx="2083089" cy="2083089"/>
          </a:xfrm>
          <a:custGeom>
            <a:avLst/>
            <a:gdLst/>
            <a:ahLst/>
            <a:cxnLst/>
            <a:rect l="l" t="t" r="r" b="b"/>
            <a:pathLst>
              <a:path w="2083089" h="2083089">
                <a:moveTo>
                  <a:pt x="0" y="0"/>
                </a:moveTo>
                <a:lnTo>
                  <a:pt x="2083088" y="0"/>
                </a:lnTo>
                <a:lnTo>
                  <a:pt x="2083088" y="2083089"/>
                </a:lnTo>
                <a:lnTo>
                  <a:pt x="0" y="2083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652F553-AEBB-C387-02E3-98F809881C24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E426ABD-85FE-194D-3E1E-2E80ED4090DD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E7A2F471-3680-6298-EF4A-82E15A612C5A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5D9416DF-53B5-3F17-3238-53A14FA40AAE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0A57AD37-B494-A595-513A-AE6DD6FF627C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4977682-7B46-2B29-FDB3-44E1ABD1534A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91F17DEC-E21E-7BDD-2F42-89267DC2A89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BAF503-873B-16BD-9766-E64D04BCB96F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679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0D265-7AF3-4288-D267-63F5142CF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rot with a green top&#10;&#10;Description automatically generated">
            <a:extLst>
              <a:ext uri="{FF2B5EF4-FFF2-40B4-BE49-F238E27FC236}">
                <a16:creationId xmlns:a16="http://schemas.microsoft.com/office/drawing/2014/main" id="{1C95D119-6B5D-32D5-8C4B-79BAAAE89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01335" y="2207946"/>
            <a:ext cx="2784124" cy="336684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9664C91-3D9D-8792-BFD5-433B70F5D8BB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0145C2-5E4E-399A-2A8F-EF2BE943B6B7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AC53A5A-16E3-388E-CC23-80EEB27237F9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573114E-E7B2-ECB5-3698-EEB3FC420979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B0BA750-B2F6-8C4F-C4CB-E132EF6BFCC2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3B8302E-F03F-627C-5BF0-BC0E7B178299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E2B05C4-9989-FF11-105D-F10D7C51B345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4ABC90F-9166-9895-1633-686308A51596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23</a:t>
              </a: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C266B73D-9599-5E04-007C-7FA31CBC51DC}"/>
              </a:ext>
            </a:extLst>
          </p:cNvPr>
          <p:cNvSpPr txBox="1"/>
          <p:nvPr/>
        </p:nvSpPr>
        <p:spPr>
          <a:xfrm>
            <a:off x="768482" y="955451"/>
            <a:ext cx="14708738" cy="159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BEHANDEL ALLE PRODUCTEN </a:t>
            </a:r>
          </a:p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 RESPECT </a:t>
            </a:r>
            <a:endParaRPr lang="en-US" sz="5400" spc="-116" dirty="0">
              <a:solidFill>
                <a:srgbClr val="1AE5B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0369CBA-AA36-5E37-58B0-44B3A93ACD2C}"/>
              </a:ext>
            </a:extLst>
          </p:cNvPr>
          <p:cNvSpPr txBox="1"/>
          <p:nvPr/>
        </p:nvSpPr>
        <p:spPr>
          <a:xfrm>
            <a:off x="381000" y="9791700"/>
            <a:ext cx="7693415" cy="388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42"/>
              </a:lnSpc>
            </a:pP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sym typeface="Montserrat Italics"/>
              </a:rPr>
              <a:t>: 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hlinkClick r:id="rId5" tooltip="https://freepngimg.com/png/80389-concept-human-mind-creativity-behavior-communi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</a:rPr>
              <a:t> by Unknown Author is licensed under 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1623" spc="-29" dirty="0">
              <a:solidFill>
                <a:srgbClr val="0635C9"/>
              </a:solidFill>
              <a:latin typeface="Montserrat Italics"/>
            </a:endParaRPr>
          </a:p>
          <a:p>
            <a:pPr algn="l">
              <a:lnSpc>
                <a:spcPts val="1542"/>
              </a:lnSpc>
            </a:pPr>
            <a:endParaRPr lang="en-US" sz="1623" spc="-29" dirty="0">
              <a:solidFill>
                <a:srgbClr val="0635C9"/>
              </a:solidFill>
              <a:latin typeface="Montserrat Italics"/>
              <a:sym typeface="Montserrat Italics"/>
            </a:endParaRPr>
          </a:p>
        </p:txBody>
      </p:sp>
      <p:pic>
        <p:nvPicPr>
          <p:cNvPr id="19" name="Picture 18" descr="A black and white cartoon eyes&#10;&#10;Description automatically generated">
            <a:extLst>
              <a:ext uri="{FF2B5EF4-FFF2-40B4-BE49-F238E27FC236}">
                <a16:creationId xmlns:a16="http://schemas.microsoft.com/office/drawing/2014/main" id="{95C3B66D-1AEA-CBE7-7817-B90467871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50582" y="3891370"/>
            <a:ext cx="4489131" cy="3366848"/>
          </a:xfrm>
          <a:prstGeom prst="rect">
            <a:avLst/>
          </a:prstGeom>
        </p:spPr>
      </p:pic>
      <p:pic>
        <p:nvPicPr>
          <p:cNvPr id="21" name="Picture 20" descr="A table with various school supplies&#10;&#10;Description automatically generated">
            <a:extLst>
              <a:ext uri="{FF2B5EF4-FFF2-40B4-BE49-F238E27FC236}">
                <a16:creationId xmlns:a16="http://schemas.microsoft.com/office/drawing/2014/main" id="{8F8A88D2-50F7-3B95-7440-A246FDBC9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641448" y="3442068"/>
            <a:ext cx="4229100" cy="5257800"/>
          </a:xfrm>
          <a:prstGeom prst="rect">
            <a:avLst/>
          </a:prstGeom>
        </p:spPr>
      </p:pic>
      <p:pic>
        <p:nvPicPr>
          <p:cNvPr id="29" name="Picture 28" descr="A plate of meat and vegetables&#10;&#10;Description automatically generated">
            <a:extLst>
              <a:ext uri="{FF2B5EF4-FFF2-40B4-BE49-F238E27FC236}">
                <a16:creationId xmlns:a16="http://schemas.microsoft.com/office/drawing/2014/main" id="{2F5114D3-8351-CD9D-99EA-041EE56EC4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823798" y="5574794"/>
            <a:ext cx="4640400" cy="30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1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974B-590D-7494-E6CE-A0861A424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261AF6-645C-CF49-F1B8-6BE88FA9F076}"/>
              </a:ext>
            </a:extLst>
          </p:cNvPr>
          <p:cNvSpPr txBox="1"/>
          <p:nvPr/>
        </p:nvSpPr>
        <p:spPr>
          <a:xfrm>
            <a:off x="762000" y="662812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b="1" dirty="0">
                <a:solidFill>
                  <a:srgbClr val="0635C9"/>
                </a:solidFill>
                <a:latin typeface="Edmondsans 2"/>
              </a:rPr>
              <a:t>VAN VERSPILLING NAAR WAARDERING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08AE8-3490-BF11-B3B8-20D87503CC45}"/>
              </a:ext>
            </a:extLst>
          </p:cNvPr>
          <p:cNvSpPr txBox="1"/>
          <p:nvPr/>
        </p:nvSpPr>
        <p:spPr>
          <a:xfrm>
            <a:off x="3429000" y="4965556"/>
            <a:ext cx="10287000" cy="1320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A26B9-E99C-7EF5-4B80-9F958C96DD8D}"/>
              </a:ext>
            </a:extLst>
          </p:cNvPr>
          <p:cNvSpPr txBox="1"/>
          <p:nvPr/>
        </p:nvSpPr>
        <p:spPr>
          <a:xfrm>
            <a:off x="4572000" y="496555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0" name="Picture 19" descr="A plate of food with different toppings&#10;&#10;Description automatically generated">
            <a:extLst>
              <a:ext uri="{FF2B5EF4-FFF2-40B4-BE49-F238E27FC236}">
                <a16:creationId xmlns:a16="http://schemas.microsoft.com/office/drawing/2014/main" id="{678E561E-137C-FBD7-7E3F-403CB498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8" y="1880885"/>
            <a:ext cx="7727950" cy="6908008"/>
          </a:xfrm>
          <a:prstGeom prst="rect">
            <a:avLst/>
          </a:prstGeom>
        </p:spPr>
      </p:pic>
      <p:pic>
        <p:nvPicPr>
          <p:cNvPr id="23" name="Picture 22" descr="A plate with different vegetables on it&#10;&#10;Description automatically generated">
            <a:extLst>
              <a:ext uri="{FF2B5EF4-FFF2-40B4-BE49-F238E27FC236}">
                <a16:creationId xmlns:a16="http://schemas.microsoft.com/office/drawing/2014/main" id="{3DCCD4F1-BBE7-3639-D1E4-7679357F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72" y="1880885"/>
            <a:ext cx="7105379" cy="6908008"/>
          </a:xfrm>
          <a:prstGeom prst="rect">
            <a:avLst/>
          </a:prstGeom>
        </p:spPr>
      </p:pic>
      <p:grpSp>
        <p:nvGrpSpPr>
          <p:cNvPr id="25" name="Group 2">
            <a:extLst>
              <a:ext uri="{FF2B5EF4-FFF2-40B4-BE49-F238E27FC236}">
                <a16:creationId xmlns:a16="http://schemas.microsoft.com/office/drawing/2014/main" id="{F73CE6A4-CDD1-D0B2-0DCF-9CF23218FF71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927ACB73-7588-C93E-C6BB-4C29A3E92CD8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7C54BF0B-79AF-27BB-86EF-09BA1308A586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AF55E2B9-DB53-427E-003D-295F08E69650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id="{7D185ACE-3D48-8530-116D-023184699657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CD6F269B-37B5-ECC4-6E54-24EE456DCCE0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8">
                <a:extLst>
                  <a:ext uri="{FF2B5EF4-FFF2-40B4-BE49-F238E27FC236}">
                    <a16:creationId xmlns:a16="http://schemas.microsoft.com/office/drawing/2014/main" id="{1B8EA915-4B1B-3E58-B3B6-AD82E6F0F302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D396CCA8-F6B5-5651-A327-E7216F46FDC9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ED343ED-CAEC-9CDC-0EDE-BEF516932270}"/>
              </a:ext>
            </a:extLst>
          </p:cNvPr>
          <p:cNvSpPr txBox="1"/>
          <p:nvPr/>
        </p:nvSpPr>
        <p:spPr>
          <a:xfrm>
            <a:off x="914400" y="9371170"/>
            <a:ext cx="9144000" cy="486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42"/>
              </a:lnSpc>
            </a:pPr>
            <a:r>
              <a:rPr lang="en-US" sz="1800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</a:t>
            </a:r>
            <a:r>
              <a:rPr lang="en-US" sz="1800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: </a:t>
            </a:r>
            <a:r>
              <a:rPr lang="en-US" spc="-29" dirty="0">
                <a:solidFill>
                  <a:srgbClr val="0635C9"/>
                </a:solidFill>
                <a:latin typeface="Montserrat Italics"/>
                <a:sym typeface="Arimo Bold Italics"/>
              </a:rPr>
              <a:t>(</a:t>
            </a:r>
            <a:r>
              <a:rPr lang="en-US" spc="-29" dirty="0" err="1">
                <a:solidFill>
                  <a:srgbClr val="0635C9"/>
                </a:solidFill>
                <a:latin typeface="Montserrat Italics"/>
                <a:sym typeface="Arimo Bold Italics"/>
              </a:rPr>
              <a:t>Vojtech</a:t>
            </a:r>
            <a:r>
              <a:rPr lang="en-US" spc="-29" dirty="0">
                <a:solidFill>
                  <a:srgbClr val="0635C9"/>
                </a:solidFill>
                <a:latin typeface="Montserrat Italics"/>
                <a:sym typeface="Arimo Bold Italics"/>
              </a:rPr>
              <a:t> </a:t>
            </a:r>
            <a:r>
              <a:rPr lang="en-US" spc="-29" dirty="0" err="1">
                <a:solidFill>
                  <a:srgbClr val="0635C9"/>
                </a:solidFill>
                <a:latin typeface="Montserrat Italics"/>
                <a:sym typeface="Arimo Bold Italics"/>
              </a:rPr>
              <a:t>Vegh</a:t>
            </a:r>
            <a:r>
              <a:rPr lang="en-US" spc="-29" dirty="0">
                <a:solidFill>
                  <a:srgbClr val="0635C9"/>
                </a:solidFill>
                <a:latin typeface="Montserrat Italics"/>
                <a:sym typeface="Arimo Bold Italics"/>
              </a:rPr>
              <a:t>, </a:t>
            </a:r>
            <a:r>
              <a:rPr lang="en-US" spc="-29" dirty="0">
                <a:solidFill>
                  <a:srgbClr val="0635C9"/>
                </a:solidFill>
                <a:latin typeface="Montserrat Italics"/>
                <a:sym typeface="Arimo Bold Italics"/>
                <a:hlinkClick r:id="rId5" tooltip="https://l.instagram.com/?u=https%3A%2F%2Flinktr.ee%2Fvojtechvegh&amp;e=AT09tqmpmeZz_vH7YevLwJkpZaJ-RVkDrt414xKOEadAZ3JP-qPjVLc5iHigTYT_81VZ9BmMMAwFevBMv6lcWdxI0_fhgWlW18eEW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linktr.ee/vojtechvegh</a:t>
            </a:r>
            <a:r>
              <a:rPr lang="en-US" spc="-29" dirty="0">
                <a:solidFill>
                  <a:srgbClr val="0635C9"/>
                </a:solidFill>
                <a:latin typeface="Montserrat Italics"/>
                <a:sym typeface="Arimo Bold Italics"/>
              </a:rPr>
              <a:t>)</a:t>
            </a:r>
          </a:p>
          <a:p>
            <a:pPr algn="l">
              <a:lnSpc>
                <a:spcPts val="1542"/>
              </a:lnSpc>
            </a:pPr>
            <a:endParaRPr lang="en-US" sz="1800" spc="-29" dirty="0">
              <a:solidFill>
                <a:srgbClr val="0635C9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</p:spTree>
    <p:extLst>
      <p:ext uri="{BB962C8B-B14F-4D97-AF65-F5344CB8AC3E}">
        <p14:creationId xmlns:p14="http://schemas.microsoft.com/office/powerpoint/2010/main" val="666667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3184"/>
            <a:ext cx="15773400" cy="1988345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635C9"/>
                </a:solidFill>
                <a:latin typeface="Edmondsans 2"/>
                <a:ea typeface="+mn-ea"/>
                <a:cs typeface="+mn-cs"/>
              </a:rPr>
              <a:t>ACTIEPLAN</a:t>
            </a:r>
            <a:r>
              <a:rPr lang="en-GB" sz="5400" dirty="0"/>
              <a:t> </a:t>
            </a:r>
            <a:r>
              <a:rPr lang="en-GB" sz="5400" b="1" dirty="0">
                <a:solidFill>
                  <a:srgbClr val="0635C9"/>
                </a:solidFill>
                <a:latin typeface="Edmondsans 2"/>
                <a:ea typeface="+mn-ea"/>
                <a:cs typeface="+mn-cs"/>
              </a:rPr>
              <a:t>VOOR VERMINDERING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76500"/>
            <a:ext cx="8229600" cy="4525963"/>
          </a:xfrm>
        </p:spPr>
        <p:txBody>
          <a:bodyPr/>
          <a:lstStyle/>
          <a:p>
            <a:r>
              <a:rPr dirty="0"/>
              <a:t>Start </a:t>
            </a:r>
            <a:r>
              <a:rPr dirty="0" err="1"/>
              <a:t>vandaag</a:t>
            </a:r>
            <a:r>
              <a:rPr dirty="0"/>
              <a:t> met:</a:t>
            </a:r>
          </a:p>
          <a:p>
            <a:r>
              <a:rPr dirty="0" err="1"/>
              <a:t>Voedselverspillingsaudit</a:t>
            </a:r>
            <a:r>
              <a:rPr dirty="0"/>
              <a:t> </a:t>
            </a:r>
            <a:r>
              <a:rPr dirty="0" err="1"/>
              <a:t>uitvoeren</a:t>
            </a:r>
            <a:endParaRPr dirty="0"/>
          </a:p>
          <a:p>
            <a:r>
              <a:rPr dirty="0"/>
              <a:t>Stel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doel</a:t>
            </a:r>
            <a:r>
              <a:rPr dirty="0"/>
              <a:t>: 25% </a:t>
            </a:r>
            <a:r>
              <a:rPr dirty="0" err="1"/>
              <a:t>vermindering</a:t>
            </a:r>
            <a:r>
              <a:rPr dirty="0"/>
              <a:t> in 3 </a:t>
            </a:r>
            <a:r>
              <a:rPr dirty="0" err="1"/>
              <a:t>maanden</a:t>
            </a:r>
            <a:endParaRPr dirty="0"/>
          </a:p>
          <a:p>
            <a:r>
              <a:rPr dirty="0" err="1"/>
              <a:t>Betrek</a:t>
            </a:r>
            <a:r>
              <a:rPr dirty="0"/>
              <a:t> je </a:t>
            </a:r>
            <a:r>
              <a:rPr dirty="0" err="1"/>
              <a:t>personeel</a:t>
            </a:r>
            <a:r>
              <a:rPr dirty="0"/>
              <a:t> in het </a:t>
            </a:r>
            <a:r>
              <a:rPr dirty="0" err="1"/>
              <a:t>proces</a:t>
            </a:r>
            <a:endParaRPr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B3915A6-8F8D-C9A8-C597-542D7D4C4948}"/>
              </a:ext>
            </a:extLst>
          </p:cNvPr>
          <p:cNvSpPr/>
          <p:nvPr/>
        </p:nvSpPr>
        <p:spPr>
          <a:xfrm>
            <a:off x="11029706" y="2095500"/>
            <a:ext cx="5235874" cy="7175889"/>
          </a:xfrm>
          <a:custGeom>
            <a:avLst/>
            <a:gdLst/>
            <a:ahLst/>
            <a:cxnLst/>
            <a:rect l="l" t="t" r="r" b="b"/>
            <a:pathLst>
              <a:path w="1902124" h="2657070">
                <a:moveTo>
                  <a:pt x="0" y="0"/>
                </a:moveTo>
                <a:lnTo>
                  <a:pt x="1902124" y="0"/>
                </a:lnTo>
                <a:lnTo>
                  <a:pt x="1902124" y="2657069"/>
                </a:lnTo>
                <a:lnTo>
                  <a:pt x="0" y="265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7433" t="-3239" r="-3878" b="-3007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3E380EE-677D-14E1-AE66-3007396F3D90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1AC6CAC-411D-7373-48A6-27826DEBF43E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FBC9263-CC75-A32A-A2CD-30FA37D6FCAD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37F9E7AF-1832-89F9-CB91-0A2058E65C2F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C0043ADF-4282-D825-AF43-7DC1A4454975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407343C3-BA46-1432-F7DF-BE50DB9AF147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8">
                <a:extLst>
                  <a:ext uri="{FF2B5EF4-FFF2-40B4-BE49-F238E27FC236}">
                    <a16:creationId xmlns:a16="http://schemas.microsoft.com/office/drawing/2014/main" id="{1DC53046-143B-3649-75A7-B5811665FFF7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40AEF5-D974-1991-8B4F-711CF8A2CFDB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236979FB-751C-D531-730D-A6908C101E6B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3EB45814-0565-C2B2-92E3-75B3DD5E19E8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31E78580-ADB7-7BFF-704E-F52A103C4408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6525DCAE-E14E-7F1B-4E4C-D3B97D7E4635}"/>
              </a:ext>
            </a:extLst>
          </p:cNvPr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BF385B54-82A7-4F52-2E55-C3777F73F500}"/>
                </a:ext>
              </a:extLst>
            </p:cNvPr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5AF09346-9410-4C07-F216-0BD53C8EA0ED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8">
                <a:extLst>
                  <a:ext uri="{FF2B5EF4-FFF2-40B4-BE49-F238E27FC236}">
                    <a16:creationId xmlns:a16="http://schemas.microsoft.com/office/drawing/2014/main" id="{5D2E62EE-2711-68E6-227E-7634199A77F8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E122221-5F14-A50E-1B85-C08BEB412625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23</a:t>
              </a:r>
            </a:p>
          </p:txBody>
        </p:sp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FBB37AE6-6675-647C-B039-6B50A5293B23}"/>
              </a:ext>
            </a:extLst>
          </p:cNvPr>
          <p:cNvSpPr txBox="1"/>
          <p:nvPr/>
        </p:nvSpPr>
        <p:spPr>
          <a:xfrm>
            <a:off x="5786714" y="3465883"/>
            <a:ext cx="9606731" cy="332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8051" lvl="2" indent="-249350">
              <a:lnSpc>
                <a:spcPts val="5320"/>
              </a:lnSpc>
              <a:buFont typeface="Arial"/>
              <a:buChar char="⚬"/>
            </a:pP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Blijf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 op de 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hoogte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 via De 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Winnende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Keukens</a:t>
            </a:r>
            <a:endParaRPr lang="en-US" sz="2799" dirty="0">
              <a:latin typeface="Arimo"/>
              <a:ea typeface="Arimo"/>
              <a:cs typeface="Arimo"/>
              <a:sym typeface="Arimo"/>
            </a:endParaRPr>
          </a:p>
          <a:p>
            <a:pPr marL="748051" lvl="2" indent="-249350">
              <a:lnSpc>
                <a:spcPts val="5320"/>
              </a:lnSpc>
              <a:buFont typeface="Arial"/>
              <a:buChar char="⚬"/>
            </a:pP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Schrijf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 je in via 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onze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 website: 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www.foodwin.org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/de-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winnende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-</a:t>
            </a:r>
            <a:r>
              <a:rPr lang="en-US" sz="2799" dirty="0" err="1">
                <a:latin typeface="Arimo"/>
                <a:ea typeface="Arimo"/>
                <a:cs typeface="Arimo"/>
                <a:sym typeface="Arimo"/>
              </a:rPr>
              <a:t>keukens</a:t>
            </a:r>
            <a:r>
              <a:rPr lang="en-US" sz="2799" dirty="0">
                <a:latin typeface="Arimo"/>
                <a:ea typeface="Arimo"/>
                <a:cs typeface="Arimo"/>
                <a:sym typeface="Arimo"/>
              </a:rPr>
              <a:t>/</a:t>
            </a:r>
          </a:p>
          <a:p>
            <a:pPr marL="748051" lvl="2" indent="-249350" algn="l">
              <a:lnSpc>
                <a:spcPts val="5320"/>
              </a:lnSpc>
            </a:pPr>
            <a:endParaRPr lang="en-US" sz="2799" dirty="0">
              <a:solidFill>
                <a:srgbClr val="02546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48051" lvl="2" indent="-249350" algn="l">
              <a:lnSpc>
                <a:spcPts val="5320"/>
              </a:lnSpc>
            </a:pPr>
            <a:endParaRPr lang="en-US" sz="2799" dirty="0">
              <a:solidFill>
                <a:srgbClr val="02546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93AED56E-788D-9ED0-F260-A2A46A20A4CB}"/>
              </a:ext>
            </a:extLst>
          </p:cNvPr>
          <p:cNvSpPr txBox="1"/>
          <p:nvPr/>
        </p:nvSpPr>
        <p:spPr>
          <a:xfrm>
            <a:off x="6335001" y="6057900"/>
            <a:ext cx="12415652" cy="267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E8632C"/>
                </a:solidFill>
                <a:latin typeface="Arimo"/>
                <a:ea typeface="Arimo"/>
                <a:cs typeface="Arimo"/>
                <a:sym typeface="Arimo"/>
              </a:rPr>
              <a:t>VRAGEN?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E8632C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635C9"/>
                </a:solidFill>
                <a:latin typeface="Arimo"/>
                <a:ea typeface="Arimo"/>
                <a:cs typeface="Arimo"/>
                <a:sym typeface="Arimo"/>
              </a:rPr>
              <a:t>GERUM DUJARDIN, </a:t>
            </a:r>
            <a:r>
              <a:rPr lang="en-US" sz="3799" dirty="0" err="1">
                <a:solidFill>
                  <a:srgbClr val="0635C9"/>
                </a:solidFill>
                <a:latin typeface="Arimo"/>
                <a:ea typeface="Arimo"/>
                <a:cs typeface="Arimo"/>
                <a:sym typeface="Arimo"/>
              </a:rPr>
              <a:t>gerum@foodwin.org</a:t>
            </a:r>
            <a:endParaRPr lang="en-US" sz="3799" dirty="0">
              <a:solidFill>
                <a:srgbClr val="0635C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2546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270A3FBB-0819-2436-CC4B-36E867375E42}"/>
              </a:ext>
            </a:extLst>
          </p:cNvPr>
          <p:cNvSpPr txBox="1"/>
          <p:nvPr/>
        </p:nvSpPr>
        <p:spPr>
          <a:xfrm>
            <a:off x="1840715" y="1237016"/>
            <a:ext cx="14606571" cy="115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9"/>
              </a:lnSpc>
            </a:pPr>
            <a:r>
              <a:rPr lang="en-US" sz="9543" b="1" spc="-95" dirty="0">
                <a:solidFill>
                  <a:srgbClr val="E8632C"/>
                </a:solidFill>
                <a:latin typeface="Gotham Bold"/>
                <a:ea typeface="Gotham Bold"/>
                <a:cs typeface="Gotham Bold"/>
                <a:sym typeface="Gotham Bold"/>
              </a:rPr>
              <a:t>GA ERVOOR! </a:t>
            </a: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C33F37EC-DA7D-9616-CB61-520550D53879}"/>
              </a:ext>
            </a:extLst>
          </p:cNvPr>
          <p:cNvSpPr/>
          <p:nvPr/>
        </p:nvSpPr>
        <p:spPr>
          <a:xfrm>
            <a:off x="1817524" y="3696148"/>
            <a:ext cx="3979129" cy="43434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3C8A-C33D-DB50-1C76-9CCF84EC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45DAC5-B004-9E9B-C195-92D1E5C3DCB0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A3D867-39A4-B156-602D-1F759D351196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3D773AB-A445-1839-A38A-9F774601365B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E2931F6-CEF8-6EED-292B-3A1022FD4775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DEC8F6A-5C60-B9EB-5832-493DF08AA09C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18E1BA2E-3A77-69E3-1803-23F1C1745405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BFF863E-7949-8CE1-2333-45D054E7C7E1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B3F8784-7D20-09FE-E189-33DB9C7B892C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EB9719E-23C6-5759-F35C-04684043FF1C}"/>
              </a:ext>
            </a:extLst>
          </p:cNvPr>
          <p:cNvSpPr txBox="1"/>
          <p:nvPr/>
        </p:nvSpPr>
        <p:spPr>
          <a:xfrm>
            <a:off x="1143001" y="3534549"/>
            <a:ext cx="7772400" cy="1551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4150" spc="-117" dirty="0" err="1">
                <a:latin typeface="League Spartan"/>
                <a:ea typeface="League Spartan"/>
                <a:cs typeface="League Spartan"/>
                <a:sym typeface="League Spartan"/>
              </a:rPr>
              <a:t>Hoeveel</a:t>
            </a:r>
            <a:r>
              <a:rPr lang="en-US" sz="4150" spc="-11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50" spc="-117" dirty="0" err="1">
                <a:latin typeface="League Spartan"/>
                <a:ea typeface="League Spartan"/>
                <a:cs typeface="League Spartan"/>
                <a:sym typeface="League Spartan"/>
              </a:rPr>
              <a:t>voedsel</a:t>
            </a:r>
            <a:r>
              <a:rPr lang="en-US" sz="4150" spc="-11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50" spc="-117" dirty="0" err="1">
                <a:latin typeface="League Spartan"/>
                <a:ea typeface="League Spartan"/>
                <a:cs typeface="League Spartan"/>
                <a:sym typeface="League Spartan"/>
              </a:rPr>
              <a:t>wordt</a:t>
            </a:r>
            <a:r>
              <a:rPr lang="en-US" sz="4150" spc="-117" dirty="0">
                <a:latin typeface="League Spartan"/>
                <a:ea typeface="League Spartan"/>
                <a:cs typeface="League Spartan"/>
                <a:sym typeface="League Spartan"/>
              </a:rPr>
              <a:t> er </a:t>
            </a:r>
            <a:r>
              <a:rPr lang="en-US" sz="4150" spc="-117" dirty="0" err="1">
                <a:latin typeface="League Spartan"/>
                <a:ea typeface="League Spartan"/>
                <a:cs typeface="League Spartan"/>
                <a:sym typeface="League Spartan"/>
              </a:rPr>
              <a:t>werldwijd</a:t>
            </a:r>
            <a:r>
              <a:rPr lang="en-US" sz="4150" spc="-117" dirty="0"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50" spc="-117" dirty="0" err="1">
                <a:latin typeface="League Spartan"/>
                <a:ea typeface="League Spartan"/>
                <a:cs typeface="League Spartan"/>
                <a:sym typeface="League Spartan"/>
              </a:rPr>
              <a:t>verspild</a:t>
            </a:r>
            <a:r>
              <a:rPr lang="en-US" sz="4150" spc="-117" dirty="0"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2CD415E-1564-F2D7-B255-94D03FE78C5C}"/>
              </a:ext>
            </a:extLst>
          </p:cNvPr>
          <p:cNvSpPr/>
          <p:nvPr/>
        </p:nvSpPr>
        <p:spPr>
          <a:xfrm>
            <a:off x="9143998" y="2102406"/>
            <a:ext cx="6082187" cy="6082187"/>
          </a:xfrm>
          <a:custGeom>
            <a:avLst/>
            <a:gdLst/>
            <a:ahLst/>
            <a:cxnLst/>
            <a:rect l="l" t="t" r="r" b="b"/>
            <a:pathLst>
              <a:path w="6082187" h="6082187">
                <a:moveTo>
                  <a:pt x="0" y="0"/>
                </a:moveTo>
                <a:lnTo>
                  <a:pt x="6082187" y="0"/>
                </a:lnTo>
                <a:lnTo>
                  <a:pt x="6082187" y="6082188"/>
                </a:lnTo>
                <a:lnTo>
                  <a:pt x="0" y="6082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61BFD873-CBC0-5FBE-E7E0-606346003046}"/>
              </a:ext>
            </a:extLst>
          </p:cNvPr>
          <p:cNvSpPr txBox="1"/>
          <p:nvPr/>
        </p:nvSpPr>
        <p:spPr>
          <a:xfrm>
            <a:off x="518256" y="1054940"/>
            <a:ext cx="14708738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WAAROM DOET HET ER TOE? </a:t>
            </a:r>
            <a:endParaRPr lang="en-US" sz="5400" spc="-116" dirty="0">
              <a:solidFill>
                <a:srgbClr val="1AE5B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229622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46951"/>
            <a:ext cx="1542349" cy="1559381"/>
            <a:chOff x="0" y="-32187"/>
            <a:chExt cx="2056466" cy="207917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-32187"/>
              <a:ext cx="2056466" cy="2079175"/>
              <a:chOff x="0" y="-19050"/>
              <a:chExt cx="1217120" cy="123056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29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A9EA7947-28E7-CF24-10BA-DB8D95EB4C69}"/>
              </a:ext>
            </a:extLst>
          </p:cNvPr>
          <p:cNvSpPr/>
          <p:nvPr/>
        </p:nvSpPr>
        <p:spPr>
          <a:xfrm>
            <a:off x="10591800" y="1292648"/>
            <a:ext cx="8105828" cy="5366165"/>
          </a:xfrm>
          <a:custGeom>
            <a:avLst/>
            <a:gdLst/>
            <a:ahLst/>
            <a:cxnLst/>
            <a:rect l="l" t="t" r="r" b="b"/>
            <a:pathLst>
              <a:path w="8105828" h="5366165">
                <a:moveTo>
                  <a:pt x="0" y="0"/>
                </a:moveTo>
                <a:lnTo>
                  <a:pt x="8105828" y="0"/>
                </a:lnTo>
                <a:lnTo>
                  <a:pt x="8105828" y="5366165"/>
                </a:lnTo>
                <a:lnTo>
                  <a:pt x="0" y="536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69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B43029F-D88B-1C00-62F6-515ED6653E86}"/>
              </a:ext>
            </a:extLst>
          </p:cNvPr>
          <p:cNvSpPr txBox="1"/>
          <p:nvPr/>
        </p:nvSpPr>
        <p:spPr>
          <a:xfrm>
            <a:off x="-268982" y="7000999"/>
            <a:ext cx="17911563" cy="1252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5100" spc="-91" dirty="0">
                <a:latin typeface="Gotham 1"/>
                <a:ea typeface="Gotham 1"/>
                <a:cs typeface="Gotham 1"/>
                <a:sym typeface="Gotham 1"/>
              </a:rPr>
              <a:t>NUTTELOZE VERSPILLING VAN MIDDELEN:  </a:t>
            </a:r>
          </a:p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800" spc="-86" dirty="0">
                <a:solidFill>
                  <a:srgbClr val="1AE5BE"/>
                </a:solidFill>
                <a:latin typeface="Gotham 1"/>
                <a:ea typeface="Gotham 1"/>
                <a:cs typeface="Gotham 1"/>
                <a:sym typeface="Gotham 1"/>
              </a:rPr>
              <a:t>LAND, WATER, ENERGIE, ARBEID, CHEMISCHE STOFFEN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B7F1670-7A77-7248-C314-439D9B610051}"/>
              </a:ext>
            </a:extLst>
          </p:cNvPr>
          <p:cNvSpPr txBox="1"/>
          <p:nvPr/>
        </p:nvSpPr>
        <p:spPr>
          <a:xfrm>
            <a:off x="2727956" y="8250679"/>
            <a:ext cx="12832087" cy="116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7"/>
              </a:lnSpc>
              <a:spcBef>
                <a:spcPct val="0"/>
              </a:spcBef>
            </a:pPr>
            <a:r>
              <a:rPr lang="en-US" sz="3333" dirty="0">
                <a:latin typeface="Edmondsans 2"/>
                <a:ea typeface="Edmondsans 2"/>
                <a:cs typeface="Edmondsans 2"/>
                <a:sym typeface="Edmondsans 2"/>
              </a:rPr>
              <a:t>NODIG VOOR HET PRODUCEREN, OPSLAAN, VERWERKEN, VERDELEN EN BEREIDEN VAN DAT VOEDSEL.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E2EA61-FE1E-0E23-D4B9-2D44041601FC}"/>
              </a:ext>
            </a:extLst>
          </p:cNvPr>
          <p:cNvSpPr txBox="1"/>
          <p:nvPr/>
        </p:nvSpPr>
        <p:spPr>
          <a:xfrm>
            <a:off x="1371600" y="2605455"/>
            <a:ext cx="7315200" cy="2346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6175"/>
              </a:lnSpc>
              <a:defRPr sz="6500" spc="-117">
                <a:solidFill>
                  <a:srgbClr val="0635C9"/>
                </a:solidFill>
                <a:latin typeface="League Spartan"/>
                <a:ea typeface="League Spartan"/>
                <a:cs typeface="League Spartan"/>
              </a:defRPr>
            </a:lvl1pPr>
          </a:lstStyle>
          <a:p>
            <a:r>
              <a:rPr lang="en-US" sz="4150" dirty="0">
                <a:solidFill>
                  <a:schemeClr val="tx1"/>
                </a:solidFill>
                <a:sym typeface="Gotham 1"/>
              </a:rPr>
              <a:t>1/3 van al het </a:t>
            </a:r>
            <a:r>
              <a:rPr lang="en-US" sz="4150" dirty="0" err="1">
                <a:solidFill>
                  <a:schemeClr val="tx1"/>
                </a:solidFill>
                <a:sym typeface="Gotham 1"/>
              </a:rPr>
              <a:t>geproduceerde</a:t>
            </a:r>
            <a:r>
              <a:rPr lang="en-US" sz="4150" dirty="0">
                <a:solidFill>
                  <a:schemeClr val="tx1"/>
                </a:solidFill>
                <a:sym typeface="Gotham 1"/>
              </a:rPr>
              <a:t> </a:t>
            </a:r>
            <a:r>
              <a:rPr lang="en-US" sz="4150" dirty="0" err="1">
                <a:solidFill>
                  <a:schemeClr val="tx1"/>
                </a:solidFill>
                <a:sym typeface="Gotham 1"/>
              </a:rPr>
              <a:t>voedsel</a:t>
            </a:r>
            <a:r>
              <a:rPr lang="en-US" sz="4150" dirty="0">
                <a:solidFill>
                  <a:schemeClr val="tx1"/>
                </a:solidFill>
                <a:sym typeface="Gotham 1"/>
              </a:rPr>
              <a:t> </a:t>
            </a:r>
            <a:r>
              <a:rPr lang="en-US" sz="4150" dirty="0" err="1">
                <a:solidFill>
                  <a:schemeClr val="tx1"/>
                </a:solidFill>
                <a:sym typeface="Gotham 1"/>
              </a:rPr>
              <a:t>gaat</a:t>
            </a:r>
            <a:r>
              <a:rPr lang="en-US" sz="4150" dirty="0">
                <a:solidFill>
                  <a:schemeClr val="tx1"/>
                </a:solidFill>
                <a:sym typeface="Gotham 1"/>
              </a:rPr>
              <a:t> </a:t>
            </a:r>
            <a:r>
              <a:rPr lang="en-US" sz="4150" dirty="0" err="1">
                <a:solidFill>
                  <a:schemeClr val="tx1"/>
                </a:solidFill>
                <a:sym typeface="Gotham 1"/>
              </a:rPr>
              <a:t>verloren</a:t>
            </a:r>
            <a:r>
              <a:rPr lang="en-US" sz="4150" dirty="0">
                <a:solidFill>
                  <a:schemeClr val="tx1"/>
                </a:solidFill>
                <a:sym typeface="Gotham 1"/>
              </a:rPr>
              <a:t>!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A5606D60-EE43-EDEC-56CD-57A39A982D48}"/>
              </a:ext>
            </a:extLst>
          </p:cNvPr>
          <p:cNvSpPr txBox="1"/>
          <p:nvPr/>
        </p:nvSpPr>
        <p:spPr>
          <a:xfrm>
            <a:off x="518256" y="1054940"/>
            <a:ext cx="14708738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WAAROM DOET HET ER TOE? </a:t>
            </a:r>
            <a:endParaRPr lang="en-US" sz="5400" spc="-116" dirty="0">
              <a:solidFill>
                <a:srgbClr val="1AE5B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C582-71AF-D79A-4A10-6ED1C318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3384DAA-64A7-67F2-213B-EA4AC2BB6E08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B69B1D1-41BB-671B-4733-D4F037B6BE42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18285CA-F1E8-DF71-02AD-B1D5E8BD2CDC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F96ABFB-5134-F8B3-C3EF-7378A465CC8B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08AFDD4-1A0D-8DF5-5067-B90A4D33E231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43076E2-6EF9-20C6-CECC-FDC0C5B4611B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2CFCD97B-4835-86F2-0307-AED47740FABD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1606D83-AEC9-4C59-6DA6-5792EDCE10D7}"/>
                </a:ext>
              </a:extLst>
            </p:cNvPr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E8242FDD-6A88-C5AA-B4A1-90887281C3A5}"/>
              </a:ext>
            </a:extLst>
          </p:cNvPr>
          <p:cNvSpPr/>
          <p:nvPr/>
        </p:nvSpPr>
        <p:spPr>
          <a:xfrm>
            <a:off x="6746447" y="2999737"/>
            <a:ext cx="10980309" cy="3514854"/>
          </a:xfrm>
          <a:custGeom>
            <a:avLst/>
            <a:gdLst/>
            <a:ahLst/>
            <a:cxnLst/>
            <a:rect l="l" t="t" r="r" b="b"/>
            <a:pathLst>
              <a:path w="10980309" h="3514854">
                <a:moveTo>
                  <a:pt x="0" y="0"/>
                </a:moveTo>
                <a:lnTo>
                  <a:pt x="10980308" y="0"/>
                </a:lnTo>
                <a:lnTo>
                  <a:pt x="10980308" y="3514854"/>
                </a:lnTo>
                <a:lnTo>
                  <a:pt x="0" y="351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09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1A2B3-4DAE-9F50-3A78-B23602816460}"/>
              </a:ext>
            </a:extLst>
          </p:cNvPr>
          <p:cNvSpPr txBox="1"/>
          <p:nvPr/>
        </p:nvSpPr>
        <p:spPr>
          <a:xfrm>
            <a:off x="582026" y="2996273"/>
            <a:ext cx="5769429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150" spc="-117" dirty="0" err="1">
                <a:latin typeface="League Spartan"/>
                <a:sym typeface="Gotham 1"/>
              </a:rPr>
              <a:t>Wereldwijd</a:t>
            </a:r>
            <a:r>
              <a:rPr lang="en-US" sz="4150" spc="-99" dirty="0">
                <a:latin typeface="Gotham 1"/>
                <a:ea typeface="Gotham 1"/>
                <a:cs typeface="Gotham 1"/>
                <a:sym typeface="Gotham 1"/>
              </a:rPr>
              <a:t> </a:t>
            </a:r>
            <a:r>
              <a:rPr lang="en-US" sz="4150" spc="-117" dirty="0" err="1">
                <a:latin typeface="League Spartan"/>
                <a:sym typeface="Gotham 1"/>
              </a:rPr>
              <a:t>gaat</a:t>
            </a:r>
            <a:r>
              <a:rPr lang="en-US" sz="4150" spc="-117" dirty="0">
                <a:latin typeface="League Spartan"/>
                <a:sym typeface="Gotham 1"/>
              </a:rPr>
              <a:t> 1 op de 9 </a:t>
            </a:r>
            <a:r>
              <a:rPr lang="en-US" sz="4150" spc="-117" dirty="0" err="1">
                <a:latin typeface="League Spartan"/>
                <a:sym typeface="Gotham 1"/>
              </a:rPr>
              <a:t>mensen</a:t>
            </a:r>
            <a:r>
              <a:rPr lang="en-US" sz="4150" spc="-117" dirty="0">
                <a:latin typeface="League Spartan"/>
                <a:sym typeface="Gotham 1"/>
              </a:rPr>
              <a:t> met </a:t>
            </a:r>
            <a:r>
              <a:rPr lang="en-US" sz="4150" spc="-117" dirty="0" err="1">
                <a:latin typeface="League Spartan"/>
                <a:sym typeface="Gotham 1"/>
              </a:rPr>
              <a:t>honger</a:t>
            </a:r>
            <a:r>
              <a:rPr lang="en-US" sz="4150" spc="-117" dirty="0">
                <a:latin typeface="League Spartan"/>
                <a:sym typeface="Gotham 1"/>
              </a:rPr>
              <a:t> </a:t>
            </a:r>
            <a:r>
              <a:rPr lang="en-US" sz="4150" spc="-117" dirty="0" err="1">
                <a:latin typeface="League Spartan"/>
                <a:sym typeface="Gotham 1"/>
              </a:rPr>
              <a:t>naar</a:t>
            </a:r>
            <a:r>
              <a:rPr lang="en-US" sz="4150" spc="-117" dirty="0">
                <a:latin typeface="League Spartan"/>
                <a:sym typeface="Gotham 1"/>
              </a:rPr>
              <a:t> bed. </a:t>
            </a:r>
          </a:p>
          <a:p>
            <a:pPr>
              <a:spcBef>
                <a:spcPct val="0"/>
              </a:spcBef>
            </a:pPr>
            <a:endParaRPr lang="en-US" sz="4150" spc="-117" dirty="0">
              <a:latin typeface="League Spartan"/>
              <a:sym typeface="Gotham 1"/>
            </a:endParaRPr>
          </a:p>
          <a:p>
            <a:pPr>
              <a:spcBef>
                <a:spcPct val="0"/>
              </a:spcBef>
            </a:pPr>
            <a:r>
              <a:rPr lang="en-US" sz="4150" spc="-117" dirty="0">
                <a:latin typeface="League Spartan"/>
                <a:sym typeface="Gotham 1"/>
              </a:rPr>
              <a:t>= 820 </a:t>
            </a:r>
            <a:r>
              <a:rPr lang="en-US" sz="4150" spc="-117" dirty="0" err="1">
                <a:latin typeface="League Spartan"/>
                <a:sym typeface="Gotham 1"/>
              </a:rPr>
              <a:t>miljoen</a:t>
            </a:r>
            <a:r>
              <a:rPr lang="en-US" sz="4150" spc="-117" dirty="0">
                <a:latin typeface="League Spartan"/>
                <a:sym typeface="Gotham 1"/>
              </a:rPr>
              <a:t> </a:t>
            </a:r>
            <a:r>
              <a:rPr lang="en-US" sz="4150" spc="-117" dirty="0" err="1">
                <a:latin typeface="League Spartan"/>
                <a:sym typeface="Gotham 1"/>
              </a:rPr>
              <a:t>mensen</a:t>
            </a:r>
            <a:endParaRPr lang="en-US" sz="4150" spc="-117" dirty="0">
              <a:latin typeface="League Spartan"/>
              <a:sym typeface="Gotham 1"/>
            </a:endParaRPr>
          </a:p>
          <a:p>
            <a:pPr marL="0" lvl="0" indent="0">
              <a:spcBef>
                <a:spcPct val="0"/>
              </a:spcBef>
            </a:pPr>
            <a:endParaRPr lang="en-US" sz="1800" spc="-99" dirty="0">
              <a:latin typeface="Gotham 1"/>
              <a:ea typeface="Gotham 1"/>
              <a:cs typeface="Gotham 1"/>
              <a:sym typeface="Gotham 1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1CFB9F-E5FA-97C7-31F9-041A8D92D7D6}"/>
              </a:ext>
            </a:extLst>
          </p:cNvPr>
          <p:cNvSpPr txBox="1"/>
          <p:nvPr/>
        </p:nvSpPr>
        <p:spPr>
          <a:xfrm>
            <a:off x="6746446" y="7203681"/>
            <a:ext cx="10980309" cy="1877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ts val="4560"/>
              </a:lnSpc>
              <a:spcBef>
                <a:spcPct val="0"/>
              </a:spcBef>
            </a:pP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Maar... met het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voedsel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dat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we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wereldwijd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verspillen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,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zouden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we 1,26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miljard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mensen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kunnen</a:t>
            </a:r>
            <a:r>
              <a:rPr lang="en-US" sz="4800" spc="-86" dirty="0">
                <a:solidFill>
                  <a:srgbClr val="0635C9"/>
                </a:solidFill>
                <a:latin typeface="Gotham 1"/>
                <a:sym typeface="Gotham 1"/>
              </a:rPr>
              <a:t> </a:t>
            </a:r>
            <a:r>
              <a:rPr lang="en-US" sz="4800" spc="-86" dirty="0" err="1">
                <a:solidFill>
                  <a:srgbClr val="0635C9"/>
                </a:solidFill>
                <a:latin typeface="Gotham 1"/>
                <a:sym typeface="Gotham 1"/>
              </a:rPr>
              <a:t>voeden</a:t>
            </a:r>
            <a:endParaRPr lang="en-US" sz="4800" spc="-86" dirty="0">
              <a:solidFill>
                <a:srgbClr val="0635C9"/>
              </a:solidFill>
              <a:latin typeface="Gotham 1"/>
              <a:sym typeface="Gotham 1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4047D6A1-6B10-1587-C7AC-0F2ABC14560C}"/>
              </a:ext>
            </a:extLst>
          </p:cNvPr>
          <p:cNvSpPr txBox="1"/>
          <p:nvPr/>
        </p:nvSpPr>
        <p:spPr>
          <a:xfrm>
            <a:off x="518256" y="1054940"/>
            <a:ext cx="14708738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WAAROM DOET HET ER TOE? </a:t>
            </a:r>
            <a:endParaRPr lang="en-US" sz="5400" spc="-116" dirty="0">
              <a:solidFill>
                <a:srgbClr val="1AE5B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227554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420"/>
            <a:ext cx="1542349" cy="1534912"/>
            <a:chOff x="0" y="0"/>
            <a:chExt cx="2056466" cy="204654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549"/>
              <a:chOff x="0" y="0"/>
              <a:chExt cx="1217120" cy="121125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25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25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251"/>
                    </a:lnTo>
                    <a:lnTo>
                      <a:pt x="0" y="121125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7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23</a:t>
              </a:r>
            </a:p>
          </p:txBody>
        </p: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B46F62C8-387E-E964-1185-9471ADA1973D}"/>
              </a:ext>
            </a:extLst>
          </p:cNvPr>
          <p:cNvSpPr/>
          <p:nvPr/>
        </p:nvSpPr>
        <p:spPr>
          <a:xfrm>
            <a:off x="662977" y="3435664"/>
            <a:ext cx="3519379" cy="3519379"/>
          </a:xfrm>
          <a:custGeom>
            <a:avLst/>
            <a:gdLst/>
            <a:ahLst/>
            <a:cxnLst/>
            <a:rect l="l" t="t" r="r" b="b"/>
            <a:pathLst>
              <a:path w="3519379" h="3519379">
                <a:moveTo>
                  <a:pt x="0" y="0"/>
                </a:moveTo>
                <a:lnTo>
                  <a:pt x="3519379" y="0"/>
                </a:lnTo>
                <a:lnTo>
                  <a:pt x="3519379" y="3519380"/>
                </a:lnTo>
                <a:lnTo>
                  <a:pt x="0" y="351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4BECA763-DD52-DE18-F9A3-757C78362E5A}"/>
              </a:ext>
            </a:extLst>
          </p:cNvPr>
          <p:cNvGrpSpPr>
            <a:grpSpLocks noChangeAspect="1"/>
          </p:cNvGrpSpPr>
          <p:nvPr/>
        </p:nvGrpSpPr>
        <p:grpSpPr>
          <a:xfrm>
            <a:off x="4903480" y="3330305"/>
            <a:ext cx="3519393" cy="3519379"/>
            <a:chOff x="0" y="0"/>
            <a:chExt cx="6350000" cy="6349975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6AE6FE1B-DD93-45E7-E3E9-F5615C83142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2161" r="-27787" b="-30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5">
            <a:extLst>
              <a:ext uri="{FF2B5EF4-FFF2-40B4-BE49-F238E27FC236}">
                <a16:creationId xmlns:a16="http://schemas.microsoft.com/office/drawing/2014/main" id="{84C1843E-8C9E-1326-B9AE-D54BE8285547}"/>
              </a:ext>
            </a:extLst>
          </p:cNvPr>
          <p:cNvSpPr/>
          <p:nvPr/>
        </p:nvSpPr>
        <p:spPr>
          <a:xfrm>
            <a:off x="9143998" y="3347623"/>
            <a:ext cx="3519379" cy="3519379"/>
          </a:xfrm>
          <a:custGeom>
            <a:avLst/>
            <a:gdLst/>
            <a:ahLst/>
            <a:cxnLst/>
            <a:rect l="l" t="t" r="r" b="b"/>
            <a:pathLst>
              <a:path w="3519379" h="3519379">
                <a:moveTo>
                  <a:pt x="0" y="0"/>
                </a:moveTo>
                <a:lnTo>
                  <a:pt x="3519379" y="0"/>
                </a:lnTo>
                <a:lnTo>
                  <a:pt x="3519379" y="3519379"/>
                </a:lnTo>
                <a:lnTo>
                  <a:pt x="0" y="3519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749A8DCD-C8EC-5852-5FEB-3414A2AA8886}"/>
              </a:ext>
            </a:extLst>
          </p:cNvPr>
          <p:cNvGrpSpPr>
            <a:grpSpLocks noChangeAspect="1"/>
          </p:cNvGrpSpPr>
          <p:nvPr/>
        </p:nvGrpSpPr>
        <p:grpSpPr>
          <a:xfrm>
            <a:off x="13466265" y="3347623"/>
            <a:ext cx="3607434" cy="3607420"/>
            <a:chOff x="0" y="0"/>
            <a:chExt cx="6350000" cy="6349975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6ECC2ED-BF59-8657-C58D-C1A43E6842D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13">
            <a:extLst>
              <a:ext uri="{FF2B5EF4-FFF2-40B4-BE49-F238E27FC236}">
                <a16:creationId xmlns:a16="http://schemas.microsoft.com/office/drawing/2014/main" id="{DB08E497-78F9-AEBC-35A9-00F0EBFBE87D}"/>
              </a:ext>
            </a:extLst>
          </p:cNvPr>
          <p:cNvSpPr txBox="1"/>
          <p:nvPr/>
        </p:nvSpPr>
        <p:spPr>
          <a:xfrm>
            <a:off x="518256" y="1054940"/>
            <a:ext cx="14708738" cy="80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4"/>
              </a:lnSpc>
            </a:pPr>
            <a:r>
              <a:rPr lang="en-US" sz="5400" spc="-116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WAAROM DOET HET ER TOE? </a:t>
            </a:r>
            <a:endParaRPr lang="en-US" sz="5400" spc="-116" dirty="0">
              <a:solidFill>
                <a:srgbClr val="1AE5B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677692" y="-462580"/>
            <a:ext cx="2831780" cy="10048346"/>
            <a:chOff x="0" y="0"/>
            <a:chExt cx="4975860" cy="176564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5860" cy="17656443"/>
            </a:xfrm>
            <a:custGeom>
              <a:avLst/>
              <a:gdLst/>
              <a:ahLst/>
              <a:cxnLst/>
              <a:rect l="l" t="t" r="r" b="b"/>
              <a:pathLst>
                <a:path w="4975860" h="17656443">
                  <a:moveTo>
                    <a:pt x="4975860" y="0"/>
                  </a:moveTo>
                  <a:lnTo>
                    <a:pt x="4975860" y="16785222"/>
                  </a:lnTo>
                  <a:lnTo>
                    <a:pt x="2486660" y="17656443"/>
                  </a:lnTo>
                  <a:lnTo>
                    <a:pt x="0" y="16785222"/>
                  </a:lnTo>
                  <a:lnTo>
                    <a:pt x="1270" y="16068943"/>
                  </a:lnTo>
                  <a:lnTo>
                    <a:pt x="6350" y="4203475"/>
                  </a:lnTo>
                  <a:lnTo>
                    <a:pt x="0" y="0"/>
                  </a:lnTo>
                  <a:lnTo>
                    <a:pt x="4975860" y="0"/>
                  </a:lnTo>
                  <a:close/>
                </a:path>
              </a:pathLst>
            </a:custGeom>
            <a:solidFill>
              <a:srgbClr val="099AB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907306" y="3387521"/>
            <a:ext cx="4693891" cy="3795486"/>
            <a:chOff x="0" y="0"/>
            <a:chExt cx="1236251" cy="999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6251" cy="999634"/>
            </a:xfrm>
            <a:custGeom>
              <a:avLst/>
              <a:gdLst/>
              <a:ahLst/>
              <a:cxnLst/>
              <a:rect l="l" t="t" r="r" b="b"/>
              <a:pathLst>
                <a:path w="1236251" h="999634">
                  <a:moveTo>
                    <a:pt x="84117" y="0"/>
                  </a:moveTo>
                  <a:lnTo>
                    <a:pt x="1152134" y="0"/>
                  </a:lnTo>
                  <a:cubicBezTo>
                    <a:pt x="1174443" y="0"/>
                    <a:pt x="1195839" y="8862"/>
                    <a:pt x="1211614" y="24637"/>
                  </a:cubicBezTo>
                  <a:cubicBezTo>
                    <a:pt x="1227389" y="40412"/>
                    <a:pt x="1236251" y="61808"/>
                    <a:pt x="1236251" y="84117"/>
                  </a:cubicBezTo>
                  <a:lnTo>
                    <a:pt x="1236251" y="915517"/>
                  </a:lnTo>
                  <a:cubicBezTo>
                    <a:pt x="1236251" y="937826"/>
                    <a:pt x="1227389" y="959222"/>
                    <a:pt x="1211614" y="974997"/>
                  </a:cubicBezTo>
                  <a:cubicBezTo>
                    <a:pt x="1195839" y="990772"/>
                    <a:pt x="1174443" y="999634"/>
                    <a:pt x="1152134" y="999634"/>
                  </a:cubicBezTo>
                  <a:lnTo>
                    <a:pt x="84117" y="999634"/>
                  </a:lnTo>
                  <a:cubicBezTo>
                    <a:pt x="37661" y="999634"/>
                    <a:pt x="0" y="961974"/>
                    <a:pt x="0" y="915517"/>
                  </a:cubicBezTo>
                  <a:lnTo>
                    <a:pt x="0" y="84117"/>
                  </a:lnTo>
                  <a:cubicBezTo>
                    <a:pt x="0" y="61808"/>
                    <a:pt x="8862" y="40412"/>
                    <a:pt x="24637" y="24637"/>
                  </a:cubicBezTo>
                  <a:cubicBezTo>
                    <a:pt x="40412" y="8862"/>
                    <a:pt x="61808" y="0"/>
                    <a:pt x="84117" y="0"/>
                  </a:cubicBezTo>
                  <a:close/>
                </a:path>
              </a:pathLst>
            </a:custGeom>
            <a:solidFill>
              <a:srgbClr val="009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236251" cy="1085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687897" y="12760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361694" y="6981163"/>
            <a:ext cx="1631712" cy="2831604"/>
          </a:xfrm>
          <a:custGeom>
            <a:avLst/>
            <a:gdLst/>
            <a:ahLst/>
            <a:cxnLst/>
            <a:rect l="l" t="t" r="r" b="b"/>
            <a:pathLst>
              <a:path w="1631712" h="2831604">
                <a:moveTo>
                  <a:pt x="0" y="0"/>
                </a:moveTo>
                <a:lnTo>
                  <a:pt x="1631712" y="0"/>
                </a:lnTo>
                <a:lnTo>
                  <a:pt x="1631712" y="2831605"/>
                </a:lnTo>
                <a:lnTo>
                  <a:pt x="0" y="283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28700" y="8651321"/>
            <a:ext cx="9529451" cy="962047"/>
            <a:chOff x="0" y="0"/>
            <a:chExt cx="2509814" cy="2533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09814" cy="253379"/>
            </a:xfrm>
            <a:custGeom>
              <a:avLst/>
              <a:gdLst/>
              <a:ahLst/>
              <a:cxnLst/>
              <a:rect l="l" t="t" r="r" b="b"/>
              <a:pathLst>
                <a:path w="2509814" h="253379">
                  <a:moveTo>
                    <a:pt x="41433" y="0"/>
                  </a:moveTo>
                  <a:lnTo>
                    <a:pt x="2468381" y="0"/>
                  </a:lnTo>
                  <a:cubicBezTo>
                    <a:pt x="2479370" y="0"/>
                    <a:pt x="2489908" y="4365"/>
                    <a:pt x="2497679" y="12136"/>
                  </a:cubicBezTo>
                  <a:cubicBezTo>
                    <a:pt x="2505449" y="19906"/>
                    <a:pt x="2509814" y="30445"/>
                    <a:pt x="2509814" y="41433"/>
                  </a:cubicBezTo>
                  <a:lnTo>
                    <a:pt x="2509814" y="211945"/>
                  </a:lnTo>
                  <a:cubicBezTo>
                    <a:pt x="2509814" y="234828"/>
                    <a:pt x="2491264" y="253379"/>
                    <a:pt x="2468381" y="253379"/>
                  </a:cubicBezTo>
                  <a:lnTo>
                    <a:pt x="41433" y="253379"/>
                  </a:lnTo>
                  <a:cubicBezTo>
                    <a:pt x="18550" y="253379"/>
                    <a:pt x="0" y="234828"/>
                    <a:pt x="0" y="211945"/>
                  </a:cubicBezTo>
                  <a:lnTo>
                    <a:pt x="0" y="41433"/>
                  </a:lnTo>
                  <a:cubicBezTo>
                    <a:pt x="0" y="18550"/>
                    <a:pt x="18550" y="0"/>
                    <a:pt x="41433" y="0"/>
                  </a:cubicBezTo>
                  <a:close/>
                </a:path>
              </a:pathLst>
            </a:custGeom>
            <a:solidFill>
              <a:srgbClr val="69AD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509814" cy="339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2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78711" y="3466853"/>
            <a:ext cx="9079440" cy="204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Voedselverspilling vermijden is een van de meest doeltreffende manieren om klimaatverandering tegen te gaan.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8711" y="8589908"/>
            <a:ext cx="9160857" cy="89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Bied voedsel aan wie het mist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2881" y="774071"/>
            <a:ext cx="1459981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800" spc="-116" dirty="0">
                <a:solidFill>
                  <a:srgbClr val="0635C9"/>
                </a:solidFill>
                <a:latin typeface="League Spartan"/>
                <a:sym typeface="Edmondsans 2"/>
              </a:rPr>
              <a:t>VOEDSELVERSPILLING</a:t>
            </a:r>
            <a:r>
              <a:rPr lang="en-US" sz="4800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4800" spc="-116" dirty="0">
                <a:solidFill>
                  <a:srgbClr val="0635C9"/>
                </a:solidFill>
                <a:latin typeface="League Spartan"/>
                <a:sym typeface="Edmondsans 2"/>
              </a:rPr>
              <a:t>VERMINDEREN</a:t>
            </a:r>
            <a:r>
              <a:rPr lang="en-US" sz="4800" dirty="0">
                <a:solidFill>
                  <a:srgbClr val="025461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4800" spc="-116" dirty="0">
                <a:solidFill>
                  <a:srgbClr val="0635C9"/>
                </a:solidFill>
                <a:latin typeface="League Spartan"/>
                <a:sym typeface="Edmondsans 2"/>
              </a:rPr>
              <a:t>? 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4800" spc="-116" dirty="0">
                <a:solidFill>
                  <a:srgbClr val="0635C9"/>
                </a:solidFill>
                <a:latin typeface="League Spartan"/>
                <a:sym typeface="Edmondsans 2"/>
              </a:rPr>
              <a:t>EEN GEWELDIGE OPLOSSING!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028700" y="6225133"/>
            <a:ext cx="9529451" cy="964579"/>
            <a:chOff x="0" y="0"/>
            <a:chExt cx="2509814" cy="25404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09814" cy="254045"/>
            </a:xfrm>
            <a:custGeom>
              <a:avLst/>
              <a:gdLst/>
              <a:ahLst/>
              <a:cxnLst/>
              <a:rect l="l" t="t" r="r" b="b"/>
              <a:pathLst>
                <a:path w="2509814" h="254045">
                  <a:moveTo>
                    <a:pt x="41433" y="0"/>
                  </a:moveTo>
                  <a:lnTo>
                    <a:pt x="2468381" y="0"/>
                  </a:lnTo>
                  <a:cubicBezTo>
                    <a:pt x="2479370" y="0"/>
                    <a:pt x="2489908" y="4365"/>
                    <a:pt x="2497679" y="12136"/>
                  </a:cubicBezTo>
                  <a:cubicBezTo>
                    <a:pt x="2505449" y="19906"/>
                    <a:pt x="2509814" y="30445"/>
                    <a:pt x="2509814" y="41433"/>
                  </a:cubicBezTo>
                  <a:lnTo>
                    <a:pt x="2509814" y="212612"/>
                  </a:lnTo>
                  <a:cubicBezTo>
                    <a:pt x="2509814" y="235495"/>
                    <a:pt x="2491264" y="254045"/>
                    <a:pt x="2468381" y="254045"/>
                  </a:cubicBezTo>
                  <a:lnTo>
                    <a:pt x="41433" y="254045"/>
                  </a:lnTo>
                  <a:cubicBezTo>
                    <a:pt x="18550" y="254045"/>
                    <a:pt x="0" y="235495"/>
                    <a:pt x="0" y="212612"/>
                  </a:cubicBezTo>
                  <a:lnTo>
                    <a:pt x="0" y="41433"/>
                  </a:lnTo>
                  <a:cubicBezTo>
                    <a:pt x="0" y="18550"/>
                    <a:pt x="18550" y="0"/>
                    <a:pt x="41433" y="0"/>
                  </a:cubicBezTo>
                  <a:close/>
                </a:path>
              </a:pathLst>
            </a:custGeom>
            <a:solidFill>
              <a:srgbClr val="69AD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2509814" cy="339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78711" y="6171380"/>
            <a:ext cx="8331738" cy="164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Bespaar water en land</a:t>
            </a:r>
          </a:p>
          <a:p>
            <a:pPr algn="l">
              <a:lnSpc>
                <a:spcPts val="5973"/>
              </a:lnSpc>
            </a:pPr>
            <a:endParaRPr lang="en-US" sz="4666">
              <a:solidFill>
                <a:srgbClr val="FFFFFF"/>
              </a:solidFill>
              <a:latin typeface="Edmondsans 2"/>
              <a:ea typeface="Edmondsans 2"/>
              <a:cs typeface="Edmondsans 2"/>
              <a:sym typeface="Edmondsans 2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69409" y="7437362"/>
            <a:ext cx="9529451" cy="962047"/>
            <a:chOff x="0" y="0"/>
            <a:chExt cx="2509814" cy="25337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09814" cy="253379"/>
            </a:xfrm>
            <a:custGeom>
              <a:avLst/>
              <a:gdLst/>
              <a:ahLst/>
              <a:cxnLst/>
              <a:rect l="l" t="t" r="r" b="b"/>
              <a:pathLst>
                <a:path w="2509814" h="253379">
                  <a:moveTo>
                    <a:pt x="41433" y="0"/>
                  </a:moveTo>
                  <a:lnTo>
                    <a:pt x="2468381" y="0"/>
                  </a:lnTo>
                  <a:cubicBezTo>
                    <a:pt x="2479370" y="0"/>
                    <a:pt x="2489908" y="4365"/>
                    <a:pt x="2497679" y="12136"/>
                  </a:cubicBezTo>
                  <a:cubicBezTo>
                    <a:pt x="2505449" y="19906"/>
                    <a:pt x="2509814" y="30445"/>
                    <a:pt x="2509814" y="41433"/>
                  </a:cubicBezTo>
                  <a:lnTo>
                    <a:pt x="2509814" y="211945"/>
                  </a:lnTo>
                  <a:cubicBezTo>
                    <a:pt x="2509814" y="234828"/>
                    <a:pt x="2491264" y="253379"/>
                    <a:pt x="2468381" y="253379"/>
                  </a:cubicBezTo>
                  <a:lnTo>
                    <a:pt x="41433" y="253379"/>
                  </a:lnTo>
                  <a:cubicBezTo>
                    <a:pt x="18550" y="253379"/>
                    <a:pt x="0" y="234828"/>
                    <a:pt x="0" y="211945"/>
                  </a:cubicBezTo>
                  <a:lnTo>
                    <a:pt x="0" y="41433"/>
                  </a:lnTo>
                  <a:cubicBezTo>
                    <a:pt x="0" y="18550"/>
                    <a:pt x="18550" y="0"/>
                    <a:pt x="41433" y="0"/>
                  </a:cubicBezTo>
                  <a:close/>
                </a:path>
              </a:pathLst>
            </a:custGeom>
            <a:solidFill>
              <a:srgbClr val="69AD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2509814" cy="339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2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78711" y="7384474"/>
            <a:ext cx="8331738" cy="89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3"/>
              </a:lnSpc>
            </a:pPr>
            <a:r>
              <a:rPr lang="en-US" sz="4666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Verminder CO2-uitstoot</a:t>
            </a: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C0D9C77C-24CD-B395-0EAE-92246A4A2BF9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C14C231-5652-E36D-4965-9004B2A14A39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54E5ABF3-A231-0DA9-30CF-07B774511EBB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DC56E2ED-6C49-8807-47F2-9BCCE20BD9F3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C1D3029E-DFE2-6CA5-0990-0332CAC652E7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32118E8B-EDCF-7745-1C38-8483D9131A08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8">
                <a:extLst>
                  <a:ext uri="{FF2B5EF4-FFF2-40B4-BE49-F238E27FC236}">
                    <a16:creationId xmlns:a16="http://schemas.microsoft.com/office/drawing/2014/main" id="{23BA88ED-1377-B35B-7465-382F396AD68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165D5362-EBF8-3801-3242-53008316CB99}"/>
                </a:ext>
              </a:extLst>
            </p:cNvPr>
            <p:cNvSpPr txBox="1"/>
            <p:nvPr/>
          </p:nvSpPr>
          <p:spPr>
            <a:xfrm>
              <a:off x="108229" y="387803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07306" y="3387521"/>
            <a:ext cx="4693891" cy="3795486"/>
            <a:chOff x="0" y="0"/>
            <a:chExt cx="1236251" cy="999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6251" cy="999634"/>
            </a:xfrm>
            <a:custGeom>
              <a:avLst/>
              <a:gdLst/>
              <a:ahLst/>
              <a:cxnLst/>
              <a:rect l="l" t="t" r="r" b="b"/>
              <a:pathLst>
                <a:path w="1236251" h="999634">
                  <a:moveTo>
                    <a:pt x="84117" y="0"/>
                  </a:moveTo>
                  <a:lnTo>
                    <a:pt x="1152134" y="0"/>
                  </a:lnTo>
                  <a:cubicBezTo>
                    <a:pt x="1174443" y="0"/>
                    <a:pt x="1195839" y="8862"/>
                    <a:pt x="1211614" y="24637"/>
                  </a:cubicBezTo>
                  <a:cubicBezTo>
                    <a:pt x="1227389" y="40412"/>
                    <a:pt x="1236251" y="61808"/>
                    <a:pt x="1236251" y="84117"/>
                  </a:cubicBezTo>
                  <a:lnTo>
                    <a:pt x="1236251" y="915517"/>
                  </a:lnTo>
                  <a:cubicBezTo>
                    <a:pt x="1236251" y="937826"/>
                    <a:pt x="1227389" y="959222"/>
                    <a:pt x="1211614" y="974997"/>
                  </a:cubicBezTo>
                  <a:cubicBezTo>
                    <a:pt x="1195839" y="990772"/>
                    <a:pt x="1174443" y="999634"/>
                    <a:pt x="1152134" y="999634"/>
                  </a:cubicBezTo>
                  <a:lnTo>
                    <a:pt x="84117" y="999634"/>
                  </a:lnTo>
                  <a:cubicBezTo>
                    <a:pt x="37661" y="999634"/>
                    <a:pt x="0" y="961974"/>
                    <a:pt x="0" y="915517"/>
                  </a:cubicBezTo>
                  <a:lnTo>
                    <a:pt x="0" y="84117"/>
                  </a:lnTo>
                  <a:cubicBezTo>
                    <a:pt x="0" y="61808"/>
                    <a:pt x="8862" y="40412"/>
                    <a:pt x="24637" y="24637"/>
                  </a:cubicBezTo>
                  <a:cubicBezTo>
                    <a:pt x="40412" y="8862"/>
                    <a:pt x="61808" y="0"/>
                    <a:pt x="84117" y="0"/>
                  </a:cubicBezTo>
                  <a:close/>
                </a:path>
              </a:pathLst>
            </a:custGeom>
            <a:solidFill>
              <a:srgbClr val="009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236251" cy="1085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36065" y="1269047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61694" y="6981163"/>
            <a:ext cx="1631712" cy="2831604"/>
          </a:xfrm>
          <a:custGeom>
            <a:avLst/>
            <a:gdLst/>
            <a:ahLst/>
            <a:cxnLst/>
            <a:rect l="l" t="t" r="r" b="b"/>
            <a:pathLst>
              <a:path w="1631712" h="2831604">
                <a:moveTo>
                  <a:pt x="0" y="0"/>
                </a:moveTo>
                <a:lnTo>
                  <a:pt x="1631712" y="0"/>
                </a:lnTo>
                <a:lnTo>
                  <a:pt x="1631712" y="2831605"/>
                </a:lnTo>
                <a:lnTo>
                  <a:pt x="0" y="2831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19036" y="134717"/>
            <a:ext cx="1198395" cy="1278975"/>
          </a:xfrm>
          <a:custGeom>
            <a:avLst/>
            <a:gdLst/>
            <a:ahLst/>
            <a:cxnLst/>
            <a:rect l="l" t="t" r="r" b="b"/>
            <a:pathLst>
              <a:path w="1198395" h="1278975">
                <a:moveTo>
                  <a:pt x="0" y="0"/>
                </a:moveTo>
                <a:lnTo>
                  <a:pt x="1198395" y="0"/>
                </a:lnTo>
                <a:lnTo>
                  <a:pt x="1198395" y="1278975"/>
                </a:lnTo>
                <a:lnTo>
                  <a:pt x="0" y="1278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7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33011" y="3992777"/>
            <a:ext cx="11202245" cy="5234628"/>
            <a:chOff x="0" y="0"/>
            <a:chExt cx="2559037" cy="1164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59037" cy="1164248"/>
            </a:xfrm>
            <a:custGeom>
              <a:avLst/>
              <a:gdLst/>
              <a:ahLst/>
              <a:cxnLst/>
              <a:rect l="l" t="t" r="r" b="b"/>
              <a:pathLst>
                <a:path w="2559037" h="1164248">
                  <a:moveTo>
                    <a:pt x="1279519" y="0"/>
                  </a:moveTo>
                  <a:lnTo>
                    <a:pt x="1468412" y="125422"/>
                  </a:lnTo>
                  <a:lnTo>
                    <a:pt x="1743716" y="39647"/>
                  </a:lnTo>
                  <a:lnTo>
                    <a:pt x="1820691" y="187777"/>
                  </a:lnTo>
                  <a:lnTo>
                    <a:pt x="2145217" y="153234"/>
                  </a:lnTo>
                  <a:lnTo>
                    <a:pt x="2099882" y="304067"/>
                  </a:lnTo>
                  <a:lnTo>
                    <a:pt x="2429802" y="325420"/>
                  </a:lnTo>
                  <a:lnTo>
                    <a:pt x="2268275" y="458583"/>
                  </a:lnTo>
                  <a:lnTo>
                    <a:pt x="2559037" y="532949"/>
                  </a:lnTo>
                  <a:lnTo>
                    <a:pt x="2303133" y="630460"/>
                  </a:lnTo>
                  <a:lnTo>
                    <a:pt x="2515466" y="747796"/>
                  </a:lnTo>
                  <a:lnTo>
                    <a:pt x="2199744" y="796486"/>
                  </a:lnTo>
                  <a:lnTo>
                    <a:pt x="2304973" y="940943"/>
                  </a:lnTo>
                  <a:lnTo>
                    <a:pt x="1972078" y="934233"/>
                  </a:lnTo>
                  <a:lnTo>
                    <a:pt x="1955984" y="1086303"/>
                  </a:lnTo>
                  <a:lnTo>
                    <a:pt x="1650875" y="1025102"/>
                  </a:lnTo>
                  <a:lnTo>
                    <a:pt x="1515638" y="1164248"/>
                  </a:lnTo>
                  <a:lnTo>
                    <a:pt x="1279519" y="1056820"/>
                  </a:lnTo>
                  <a:lnTo>
                    <a:pt x="1043399" y="1164248"/>
                  </a:lnTo>
                  <a:lnTo>
                    <a:pt x="908162" y="1025102"/>
                  </a:lnTo>
                  <a:lnTo>
                    <a:pt x="603053" y="1086303"/>
                  </a:lnTo>
                  <a:lnTo>
                    <a:pt x="586959" y="934233"/>
                  </a:lnTo>
                  <a:lnTo>
                    <a:pt x="254066" y="940943"/>
                  </a:lnTo>
                  <a:lnTo>
                    <a:pt x="359290" y="796486"/>
                  </a:lnTo>
                  <a:lnTo>
                    <a:pt x="43572" y="747796"/>
                  </a:lnTo>
                  <a:lnTo>
                    <a:pt x="255904" y="630460"/>
                  </a:lnTo>
                  <a:lnTo>
                    <a:pt x="0" y="532949"/>
                  </a:lnTo>
                  <a:lnTo>
                    <a:pt x="290762" y="458583"/>
                  </a:lnTo>
                  <a:lnTo>
                    <a:pt x="129233" y="325420"/>
                  </a:lnTo>
                  <a:lnTo>
                    <a:pt x="459155" y="304067"/>
                  </a:lnTo>
                  <a:lnTo>
                    <a:pt x="413820" y="153234"/>
                  </a:lnTo>
                  <a:lnTo>
                    <a:pt x="738346" y="187777"/>
                  </a:lnTo>
                  <a:lnTo>
                    <a:pt x="815321" y="39647"/>
                  </a:lnTo>
                  <a:lnTo>
                    <a:pt x="1090626" y="125422"/>
                  </a:lnTo>
                  <a:lnTo>
                    <a:pt x="1279519" y="0"/>
                  </a:lnTo>
                  <a:close/>
                </a:path>
              </a:pathLst>
            </a:custGeom>
            <a:solidFill>
              <a:srgbClr val="69AD3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39835" y="104855"/>
              <a:ext cx="1679368" cy="859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3608312"/>
            <a:ext cx="9716345" cy="1054005"/>
            <a:chOff x="0" y="0"/>
            <a:chExt cx="2559037" cy="2775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9037" cy="277598"/>
            </a:xfrm>
            <a:custGeom>
              <a:avLst/>
              <a:gdLst/>
              <a:ahLst/>
              <a:cxnLst/>
              <a:rect l="l" t="t" r="r" b="b"/>
              <a:pathLst>
                <a:path w="2559037" h="277598">
                  <a:moveTo>
                    <a:pt x="0" y="0"/>
                  </a:moveTo>
                  <a:lnTo>
                    <a:pt x="2559037" y="0"/>
                  </a:lnTo>
                  <a:lnTo>
                    <a:pt x="2559037" y="277598"/>
                  </a:lnTo>
                  <a:lnTo>
                    <a:pt x="0" y="277598"/>
                  </a:lnTo>
                  <a:close/>
                </a:path>
              </a:pathLst>
            </a:custGeom>
            <a:solidFill>
              <a:srgbClr val="0095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2559037" cy="372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5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9231" y="752120"/>
            <a:ext cx="1648953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800" spc="-116" dirty="0">
                <a:solidFill>
                  <a:srgbClr val="0635C9"/>
                </a:solidFill>
                <a:latin typeface="League Spartan"/>
                <a:sym typeface="Gotham Bold"/>
              </a:rPr>
              <a:t>VOEDSELVERSPILLING: PROBLEEM MAAR OOK GEWELDIGE OPLOSSING</a:t>
            </a:r>
          </a:p>
          <a:p>
            <a:pPr algn="l"/>
            <a:endParaRPr lang="en-US" sz="4800" dirty="0">
              <a:solidFill>
                <a:srgbClr val="025461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35664" y="3670662"/>
            <a:ext cx="8671404" cy="71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Het beste aan voedselverspilling?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30659" y="5407623"/>
            <a:ext cx="7406951" cy="278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Ieder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van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ons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kan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voedselverspilling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verminderen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, door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onze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acties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,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onze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keuzes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en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onze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 </a:t>
            </a:r>
            <a:r>
              <a:rPr lang="en-US" sz="3899" dirty="0" err="1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gesprekken</a:t>
            </a:r>
            <a:r>
              <a:rPr lang="en-US" sz="3899" dirty="0">
                <a:solidFill>
                  <a:srgbClr val="FFFFFF"/>
                </a:solidFill>
                <a:latin typeface="Edmondsans 2"/>
                <a:ea typeface="Edmondsans 2"/>
                <a:cs typeface="Edmondsans 2"/>
                <a:sym typeface="Edmondsans 2"/>
              </a:rPr>
              <a:t>.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E35F3E93-2C73-19CA-2E8F-CC5F9CE9C728}"/>
              </a:ext>
            </a:extLst>
          </p:cNvPr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9650A8F7-1D9C-204E-D5D8-BEF459A4AF69}"/>
                </a:ext>
              </a:extLst>
            </p:cNvPr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AD0F0F84-4561-EFFD-BA94-C9C503C8DECB}"/>
                </a:ext>
              </a:extLst>
            </p:cNvPr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7BFBDDBB-8581-A1DA-97AB-843948DD92E3}"/>
              </a:ext>
            </a:extLst>
          </p:cNvPr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295E7535-CCAB-5D6E-481C-76B257A2CD79}"/>
                </a:ext>
              </a:extLst>
            </p:cNvPr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E314DED0-2501-742C-79FF-E27E34D9D709}"/>
                  </a:ext>
                </a:extLst>
              </p:cNvPr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827EABBD-B99C-4100-646A-5CF64B87D03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CFDDA21C-A0D6-D086-A099-D2D6EE68768D}"/>
                </a:ext>
              </a:extLst>
            </p:cNvPr>
            <p:cNvSpPr txBox="1"/>
            <p:nvPr/>
          </p:nvSpPr>
          <p:spPr>
            <a:xfrm>
              <a:off x="108229" y="387803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WF24 " id="{AAA10156-DFCB-BE47-82BD-9AB6CA4CEB9D}" vid="{B85D8D21-BC09-5442-9C45-87AB832452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FWF24 </Template>
  <TotalTime>1</TotalTime>
  <Words>1019</Words>
  <Application>Microsoft Office PowerPoint</Application>
  <PresentationFormat>Aangepast</PresentationFormat>
  <Paragraphs>220</Paragraphs>
  <Slides>37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54" baseType="lpstr">
      <vt:lpstr>Gotham Bold</vt:lpstr>
      <vt:lpstr>Gotham 2 Bold</vt:lpstr>
      <vt:lpstr>Edmondsans 2</vt:lpstr>
      <vt:lpstr>League Spartan</vt:lpstr>
      <vt:lpstr>Aptos</vt:lpstr>
      <vt:lpstr>One Little Font</vt:lpstr>
      <vt:lpstr>Arial</vt:lpstr>
      <vt:lpstr>Edmondsans 1</vt:lpstr>
      <vt:lpstr>Montserrat Italics</vt:lpstr>
      <vt:lpstr>Gotham 2 Italics</vt:lpstr>
      <vt:lpstr>Aptos Display</vt:lpstr>
      <vt:lpstr>Gotham 1</vt:lpstr>
      <vt:lpstr>Arimo</vt:lpstr>
      <vt:lpstr>Inter Bold</vt:lpstr>
      <vt:lpstr>Edmondsans 3</vt:lpstr>
      <vt:lpstr>Gotham 2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ACTIEPLAN VOOR VERMINDERING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hannie van den bilcke</dc:creator>
  <cp:lastModifiedBy>hannie van den bilcke</cp:lastModifiedBy>
  <cp:revision>1</cp:revision>
  <cp:lastPrinted>2024-09-25T04:37:35Z</cp:lastPrinted>
  <dcterms:created xsi:type="dcterms:W3CDTF">2024-10-02T08:39:13Z</dcterms:created>
  <dcterms:modified xsi:type="dcterms:W3CDTF">2024-10-02T08:40:14Z</dcterms:modified>
  <dc:identifier>DAGFSRPnjcA</dc:identifier>
</cp:coreProperties>
</file>